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48" r:id="rId1"/>
  </p:sldMasterIdLst>
  <p:notesMasterIdLst>
    <p:notesMasterId r:id="rId30"/>
  </p:notesMasterIdLst>
  <p:handoutMasterIdLst>
    <p:handoutMasterId r:id="rId31"/>
  </p:handoutMasterIdLst>
  <p:sldIdLst>
    <p:sldId id="283" r:id="rId2"/>
    <p:sldId id="284" r:id="rId3"/>
    <p:sldId id="289" r:id="rId4"/>
    <p:sldId id="290" r:id="rId5"/>
    <p:sldId id="288" r:id="rId6"/>
    <p:sldId id="285" r:id="rId7"/>
    <p:sldId id="286" r:id="rId8"/>
    <p:sldId id="291" r:id="rId9"/>
    <p:sldId id="292" r:id="rId10"/>
    <p:sldId id="293" r:id="rId11"/>
    <p:sldId id="294" r:id="rId12"/>
    <p:sldId id="295" r:id="rId13"/>
    <p:sldId id="296" r:id="rId14"/>
    <p:sldId id="297" r:id="rId15"/>
    <p:sldId id="298" r:id="rId16"/>
    <p:sldId id="287" r:id="rId17"/>
    <p:sldId id="299" r:id="rId18"/>
    <p:sldId id="300" r:id="rId19"/>
    <p:sldId id="301" r:id="rId20"/>
    <p:sldId id="310" r:id="rId21"/>
    <p:sldId id="302" r:id="rId22"/>
    <p:sldId id="303" r:id="rId23"/>
    <p:sldId id="304" r:id="rId24"/>
    <p:sldId id="305" r:id="rId25"/>
    <p:sldId id="306" r:id="rId26"/>
    <p:sldId id="307" r:id="rId27"/>
    <p:sldId id="308" r:id="rId28"/>
    <p:sldId id="309" r:id="rId29"/>
  </p:sldIdLst>
  <p:sldSz cx="9144000" cy="6858000" type="screen4x3"/>
  <p:notesSz cx="7099300" cy="9385300"/>
  <p:defaultTextStyle>
    <a:defPPr>
      <a:defRPr lang="en-US"/>
    </a:defPPr>
    <a:lvl1pPr algn="l" rtl="0" eaLnBrk="0" fontAlgn="base" hangingPunct="0">
      <a:spcBef>
        <a:spcPct val="0"/>
      </a:spcBef>
      <a:spcAft>
        <a:spcPct val="0"/>
      </a:spcAft>
      <a:defRPr sz="2400" kern="1200">
        <a:solidFill>
          <a:schemeClr val="tx1"/>
        </a:solidFill>
        <a:latin typeface="Arial" charset="0"/>
        <a:ea typeface="ＭＳ Ｐゴシック" charset="-128"/>
        <a:cs typeface="+mn-cs"/>
      </a:defRPr>
    </a:lvl1pPr>
    <a:lvl2pPr marL="457200" algn="l" rtl="0" eaLnBrk="0" fontAlgn="base" hangingPunct="0">
      <a:spcBef>
        <a:spcPct val="0"/>
      </a:spcBef>
      <a:spcAft>
        <a:spcPct val="0"/>
      </a:spcAft>
      <a:defRPr sz="2400" kern="1200">
        <a:solidFill>
          <a:schemeClr val="tx1"/>
        </a:solidFill>
        <a:latin typeface="Arial" charset="0"/>
        <a:ea typeface="ＭＳ Ｐゴシック" charset="-128"/>
        <a:cs typeface="+mn-cs"/>
      </a:defRPr>
    </a:lvl2pPr>
    <a:lvl3pPr marL="914400" algn="l" rtl="0" eaLnBrk="0" fontAlgn="base" hangingPunct="0">
      <a:spcBef>
        <a:spcPct val="0"/>
      </a:spcBef>
      <a:spcAft>
        <a:spcPct val="0"/>
      </a:spcAft>
      <a:defRPr sz="2400" kern="1200">
        <a:solidFill>
          <a:schemeClr val="tx1"/>
        </a:solidFill>
        <a:latin typeface="Arial" charset="0"/>
        <a:ea typeface="ＭＳ Ｐゴシック" charset="-128"/>
        <a:cs typeface="+mn-cs"/>
      </a:defRPr>
    </a:lvl3pPr>
    <a:lvl4pPr marL="1371600" algn="l" rtl="0" eaLnBrk="0" fontAlgn="base" hangingPunct="0">
      <a:spcBef>
        <a:spcPct val="0"/>
      </a:spcBef>
      <a:spcAft>
        <a:spcPct val="0"/>
      </a:spcAft>
      <a:defRPr sz="2400" kern="1200">
        <a:solidFill>
          <a:schemeClr val="tx1"/>
        </a:solidFill>
        <a:latin typeface="Arial" charset="0"/>
        <a:ea typeface="ＭＳ Ｐゴシック" charset="-128"/>
        <a:cs typeface="+mn-cs"/>
      </a:defRPr>
    </a:lvl4pPr>
    <a:lvl5pPr marL="1828800" algn="l" rtl="0" eaLnBrk="0" fontAlgn="base" hangingPunct="0">
      <a:spcBef>
        <a:spcPct val="0"/>
      </a:spcBef>
      <a:spcAft>
        <a:spcPct val="0"/>
      </a:spcAft>
      <a:defRPr sz="2400" kern="1200">
        <a:solidFill>
          <a:schemeClr val="tx1"/>
        </a:solidFill>
        <a:latin typeface="Arial" charset="0"/>
        <a:ea typeface="ＭＳ Ｐゴシック" charset="-128"/>
        <a:cs typeface="+mn-cs"/>
      </a:defRPr>
    </a:lvl5pPr>
    <a:lvl6pPr marL="2286000" algn="l" defTabSz="914400" rtl="0" eaLnBrk="1" latinLnBrk="0" hangingPunct="1">
      <a:defRPr sz="2400" kern="1200">
        <a:solidFill>
          <a:schemeClr val="tx1"/>
        </a:solidFill>
        <a:latin typeface="Arial" charset="0"/>
        <a:ea typeface="ＭＳ Ｐゴシック" charset="-128"/>
        <a:cs typeface="+mn-cs"/>
      </a:defRPr>
    </a:lvl6pPr>
    <a:lvl7pPr marL="2743200" algn="l" defTabSz="914400" rtl="0" eaLnBrk="1" latinLnBrk="0" hangingPunct="1">
      <a:defRPr sz="2400" kern="1200">
        <a:solidFill>
          <a:schemeClr val="tx1"/>
        </a:solidFill>
        <a:latin typeface="Arial" charset="0"/>
        <a:ea typeface="ＭＳ Ｐゴシック" charset="-128"/>
        <a:cs typeface="+mn-cs"/>
      </a:defRPr>
    </a:lvl7pPr>
    <a:lvl8pPr marL="3200400" algn="l" defTabSz="914400" rtl="0" eaLnBrk="1" latinLnBrk="0" hangingPunct="1">
      <a:defRPr sz="2400" kern="1200">
        <a:solidFill>
          <a:schemeClr val="tx1"/>
        </a:solidFill>
        <a:latin typeface="Arial" charset="0"/>
        <a:ea typeface="ＭＳ Ｐゴシック" charset="-128"/>
        <a:cs typeface="+mn-cs"/>
      </a:defRPr>
    </a:lvl8pPr>
    <a:lvl9pPr marL="3657600" algn="l" defTabSz="914400" rtl="0" eaLnBrk="1" latinLnBrk="0" hangingPunct="1">
      <a:defRPr sz="2400" kern="1200">
        <a:solidFill>
          <a:schemeClr val="tx1"/>
        </a:solidFill>
        <a:latin typeface="Arial" charset="0"/>
        <a:ea typeface="ＭＳ Ｐゴシック" charset="-128"/>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15:guide id="1" orient="horz" pos="2956">
          <p15:clr>
            <a:srgbClr val="A4A3A4"/>
          </p15:clr>
        </p15:guide>
        <p15:guide id="2" pos="2236">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00458F"/>
    <a:srgbClr val="66FF33"/>
    <a:srgbClr val="FF0000"/>
    <a:srgbClr val="0000FF"/>
    <a:srgbClr val="9A000D"/>
    <a:srgbClr val="B8B8B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106"/>
    <p:restoredTop sz="94570"/>
  </p:normalViewPr>
  <p:slideViewPr>
    <p:cSldViewPr>
      <p:cViewPr varScale="1">
        <p:scale>
          <a:sx n="163" d="100"/>
          <a:sy n="163" d="100"/>
        </p:scale>
        <p:origin x="832" y="1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p:cViewPr varScale="1">
        <p:scale>
          <a:sx n="57" d="100"/>
          <a:sy n="57" d="100"/>
        </p:scale>
        <p:origin x="-1788" y="-102"/>
      </p:cViewPr>
      <p:guideLst>
        <p:guide orient="horz" pos="2956"/>
        <p:guide pos="2236"/>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3842" name="Rectangle 2"/>
          <p:cNvSpPr>
            <a:spLocks noGrp="1" noChangeArrowheads="1"/>
          </p:cNvSpPr>
          <p:nvPr>
            <p:ph type="hdr" sz="quarter"/>
          </p:nvPr>
        </p:nvSpPr>
        <p:spPr bwMode="auto">
          <a:xfrm>
            <a:off x="0" y="0"/>
            <a:ext cx="3076575"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defRPr sz="1200">
                <a:cs typeface="ＭＳ Ｐゴシック" charset="-128"/>
              </a:defRPr>
            </a:lvl1pPr>
          </a:lstStyle>
          <a:p>
            <a:pPr>
              <a:defRPr/>
            </a:pPr>
            <a:endParaRPr lang="en-US" altLang="zh-CN"/>
          </a:p>
        </p:txBody>
      </p:sp>
      <p:sp>
        <p:nvSpPr>
          <p:cNvPr id="163843" name="Rectangle 3"/>
          <p:cNvSpPr>
            <a:spLocks noGrp="1" noChangeArrowheads="1"/>
          </p:cNvSpPr>
          <p:nvPr>
            <p:ph type="dt" sz="quarter" idx="1"/>
          </p:nvPr>
        </p:nvSpPr>
        <p:spPr bwMode="auto">
          <a:xfrm>
            <a:off x="4021138" y="0"/>
            <a:ext cx="3076575" cy="4699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sz="1200">
                <a:cs typeface="ＭＳ Ｐゴシック" charset="-128"/>
              </a:defRPr>
            </a:lvl1pPr>
          </a:lstStyle>
          <a:p>
            <a:pPr>
              <a:defRPr/>
            </a:pPr>
            <a:endParaRPr lang="en-US" altLang="zh-CN"/>
          </a:p>
        </p:txBody>
      </p:sp>
      <p:sp>
        <p:nvSpPr>
          <p:cNvPr id="163844" name="Rectangle 4"/>
          <p:cNvSpPr>
            <a:spLocks noGrp="1" noChangeArrowheads="1"/>
          </p:cNvSpPr>
          <p:nvPr>
            <p:ph type="ftr" sz="quarter" idx="2"/>
          </p:nvPr>
        </p:nvSpPr>
        <p:spPr bwMode="auto">
          <a:xfrm>
            <a:off x="0" y="8913813"/>
            <a:ext cx="3076575"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defRPr sz="1200">
                <a:cs typeface="ＭＳ Ｐゴシック" charset="-128"/>
              </a:defRPr>
            </a:lvl1pPr>
          </a:lstStyle>
          <a:p>
            <a:pPr>
              <a:defRPr/>
            </a:pPr>
            <a:endParaRPr lang="en-US" altLang="zh-CN"/>
          </a:p>
        </p:txBody>
      </p:sp>
      <p:sp>
        <p:nvSpPr>
          <p:cNvPr id="163845" name="Rectangle 5"/>
          <p:cNvSpPr>
            <a:spLocks noGrp="1" noChangeArrowheads="1"/>
          </p:cNvSpPr>
          <p:nvPr>
            <p:ph type="sldNum" sz="quarter" idx="3"/>
          </p:nvPr>
        </p:nvSpPr>
        <p:spPr bwMode="auto">
          <a:xfrm>
            <a:off x="4021138" y="8913813"/>
            <a:ext cx="3076575" cy="4699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a:defRPr sz="1200"/>
            </a:lvl1pPr>
          </a:lstStyle>
          <a:p>
            <a:fld id="{EF54C6FB-68DE-4B07-B6EA-856A8564D9C7}" type="slidenum">
              <a:rPr lang="en-US" altLang="zh-CN"/>
              <a:pPr/>
              <a:t>‹#›</a:t>
            </a:fld>
            <a:endParaRPr lang="en-US" altLang="zh-CN"/>
          </a:p>
        </p:txBody>
      </p:sp>
    </p:spTree>
    <p:extLst>
      <p:ext uri="{BB962C8B-B14F-4D97-AF65-F5344CB8AC3E}">
        <p14:creationId xmlns:p14="http://schemas.microsoft.com/office/powerpoint/2010/main" val="1509993673"/>
      </p:ext>
    </p:extLst>
  </p:cSld>
  <p:clrMap bg1="lt1" tx1="dk1" bg2="lt2" tx2="dk2" accent1="accent1" accent2="accent2" accent3="accent3" accent4="accent4" accent5="accent5" accent6="accent6" hlink="hlink" folHlink="folHlink"/>
</p:handoutMaster>
</file>

<file path=ppt/media/image1.png>
</file>

<file path=ppt/media/image10.tiff>
</file>

<file path=ppt/media/image11.tiff>
</file>

<file path=ppt/media/image12.tiff>
</file>

<file path=ppt/media/image13.png>
</file>

<file path=ppt/media/image14.tiff>
</file>

<file path=ppt/media/image15.png>
</file>

<file path=ppt/media/image16.tiff>
</file>

<file path=ppt/media/image17.png>
</file>

<file path=ppt/media/image18.jpeg>
</file>

<file path=ppt/media/image2.tiff>
</file>

<file path=ppt/media/image3.tiff>
</file>

<file path=ppt/media/image4.tiff>
</file>

<file path=ppt/media/image5.tiff>
</file>

<file path=ppt/media/image6.tiff>
</file>

<file path=ppt/media/image7.tiff>
</file>

<file path=ppt/media/image8.tiff>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5362" name="Rectangle 2"/>
          <p:cNvSpPr>
            <a:spLocks noGrp="1" noChangeArrowheads="1"/>
          </p:cNvSpPr>
          <p:nvPr>
            <p:ph type="hdr" sz="quarter"/>
          </p:nvPr>
        </p:nvSpPr>
        <p:spPr bwMode="auto">
          <a:xfrm>
            <a:off x="0" y="0"/>
            <a:ext cx="3076575" cy="469900"/>
          </a:xfrm>
          <a:prstGeom prst="rect">
            <a:avLst/>
          </a:prstGeom>
          <a:noFill/>
          <a:ln w="9525">
            <a:noFill/>
            <a:miter lim="800000"/>
            <a:headEnd/>
            <a:tailEnd/>
          </a:ln>
        </p:spPr>
        <p:txBody>
          <a:bodyPr vert="horz" wrap="square" lIns="94192" tIns="47096" rIns="94192" bIns="47096" numCol="1" anchor="t" anchorCtr="0" compatLnSpc="1">
            <a:prstTxWarp prst="textNoShape">
              <a:avLst/>
            </a:prstTxWarp>
          </a:bodyPr>
          <a:lstStyle>
            <a:lvl1pPr defTabSz="941388">
              <a:defRPr sz="1200">
                <a:cs typeface="ＭＳ Ｐゴシック" charset="-128"/>
              </a:defRPr>
            </a:lvl1pPr>
          </a:lstStyle>
          <a:p>
            <a:pPr>
              <a:defRPr/>
            </a:pPr>
            <a:endParaRPr lang="en-US" altLang="zh-CN"/>
          </a:p>
        </p:txBody>
      </p:sp>
      <p:sp>
        <p:nvSpPr>
          <p:cNvPr id="15363" name="Rectangle 3"/>
          <p:cNvSpPr>
            <a:spLocks noGrp="1" noChangeArrowheads="1"/>
          </p:cNvSpPr>
          <p:nvPr>
            <p:ph type="dt" idx="1"/>
          </p:nvPr>
        </p:nvSpPr>
        <p:spPr bwMode="auto">
          <a:xfrm>
            <a:off x="4022725" y="0"/>
            <a:ext cx="3076575" cy="469900"/>
          </a:xfrm>
          <a:prstGeom prst="rect">
            <a:avLst/>
          </a:prstGeom>
          <a:noFill/>
          <a:ln w="9525">
            <a:noFill/>
            <a:miter lim="800000"/>
            <a:headEnd/>
            <a:tailEnd/>
          </a:ln>
        </p:spPr>
        <p:txBody>
          <a:bodyPr vert="horz" wrap="square" lIns="94192" tIns="47096" rIns="94192" bIns="47096" numCol="1" anchor="t" anchorCtr="0" compatLnSpc="1">
            <a:prstTxWarp prst="textNoShape">
              <a:avLst/>
            </a:prstTxWarp>
          </a:bodyPr>
          <a:lstStyle>
            <a:lvl1pPr algn="r" defTabSz="941388">
              <a:defRPr sz="1200">
                <a:cs typeface="ＭＳ Ｐゴシック" charset="-128"/>
              </a:defRPr>
            </a:lvl1pPr>
          </a:lstStyle>
          <a:p>
            <a:pPr>
              <a:defRPr/>
            </a:pPr>
            <a:endParaRPr lang="en-US" altLang="zh-CN"/>
          </a:p>
        </p:txBody>
      </p:sp>
      <p:sp>
        <p:nvSpPr>
          <p:cNvPr id="15364" name="Rectangle 4"/>
          <p:cNvSpPr>
            <a:spLocks noGrp="1" noRot="1" noChangeAspect="1" noChangeArrowheads="1" noTextEdit="1"/>
          </p:cNvSpPr>
          <p:nvPr>
            <p:ph type="sldImg" idx="2"/>
          </p:nvPr>
        </p:nvSpPr>
        <p:spPr bwMode="auto">
          <a:xfrm>
            <a:off x="1203325" y="703263"/>
            <a:ext cx="4692650" cy="3519487"/>
          </a:xfrm>
          <a:prstGeom prst="rect">
            <a:avLst/>
          </a:prstGeom>
          <a:noFill/>
          <a:ln w="9525">
            <a:solidFill>
              <a:srgbClr val="000000"/>
            </a:solidFill>
            <a:miter lim="800000"/>
            <a:headEnd/>
            <a:tailEnd/>
          </a:ln>
        </p:spPr>
      </p:sp>
      <p:sp>
        <p:nvSpPr>
          <p:cNvPr id="15365" name="Rectangle 5"/>
          <p:cNvSpPr>
            <a:spLocks noGrp="1" noChangeArrowheads="1"/>
          </p:cNvSpPr>
          <p:nvPr>
            <p:ph type="body" sz="quarter" idx="3"/>
          </p:nvPr>
        </p:nvSpPr>
        <p:spPr bwMode="auto">
          <a:xfrm>
            <a:off x="946150" y="4457700"/>
            <a:ext cx="5207000" cy="4224338"/>
          </a:xfrm>
          <a:prstGeom prst="rect">
            <a:avLst/>
          </a:prstGeom>
          <a:noFill/>
          <a:ln w="9525">
            <a:noFill/>
            <a:miter lim="800000"/>
            <a:headEnd/>
            <a:tailEnd/>
          </a:ln>
        </p:spPr>
        <p:txBody>
          <a:bodyPr vert="horz" wrap="square" lIns="94192" tIns="47096" rIns="94192" bIns="47096" numCol="1" anchor="t" anchorCtr="0" compatLnSpc="1">
            <a:prstTxWarp prst="textNoShape">
              <a:avLst/>
            </a:prstTxWarp>
          </a:bodyPr>
          <a:lstStyle/>
          <a:p>
            <a:pPr lvl="0"/>
            <a:r>
              <a:rPr lang="en-US" altLang="zh-CN" noProof="0"/>
              <a:t>Click to edit Master text styles</a:t>
            </a:r>
          </a:p>
          <a:p>
            <a:pPr lvl="1"/>
            <a:r>
              <a:rPr lang="en-US" altLang="zh-CN" noProof="0"/>
              <a:t>Second level</a:t>
            </a:r>
          </a:p>
          <a:p>
            <a:pPr lvl="2"/>
            <a:r>
              <a:rPr lang="en-US" altLang="zh-CN" noProof="0"/>
              <a:t>Third level</a:t>
            </a:r>
          </a:p>
          <a:p>
            <a:pPr lvl="3"/>
            <a:r>
              <a:rPr lang="en-US" altLang="zh-CN" noProof="0"/>
              <a:t>Fourth level</a:t>
            </a:r>
          </a:p>
          <a:p>
            <a:pPr lvl="4"/>
            <a:r>
              <a:rPr lang="en-US" altLang="zh-CN" noProof="0"/>
              <a:t>Fifth level</a:t>
            </a:r>
          </a:p>
        </p:txBody>
      </p:sp>
      <p:sp>
        <p:nvSpPr>
          <p:cNvPr id="15366" name="Rectangle 6"/>
          <p:cNvSpPr>
            <a:spLocks noGrp="1" noChangeArrowheads="1"/>
          </p:cNvSpPr>
          <p:nvPr>
            <p:ph type="ftr" sz="quarter" idx="4"/>
          </p:nvPr>
        </p:nvSpPr>
        <p:spPr bwMode="auto">
          <a:xfrm>
            <a:off x="0" y="8915400"/>
            <a:ext cx="3076575" cy="469900"/>
          </a:xfrm>
          <a:prstGeom prst="rect">
            <a:avLst/>
          </a:prstGeom>
          <a:noFill/>
          <a:ln w="9525">
            <a:noFill/>
            <a:miter lim="800000"/>
            <a:headEnd/>
            <a:tailEnd/>
          </a:ln>
        </p:spPr>
        <p:txBody>
          <a:bodyPr vert="horz" wrap="square" lIns="94192" tIns="47096" rIns="94192" bIns="47096" numCol="1" anchor="b" anchorCtr="0" compatLnSpc="1">
            <a:prstTxWarp prst="textNoShape">
              <a:avLst/>
            </a:prstTxWarp>
          </a:bodyPr>
          <a:lstStyle>
            <a:lvl1pPr defTabSz="941388">
              <a:defRPr sz="1200">
                <a:cs typeface="ＭＳ Ｐゴシック" charset="-128"/>
              </a:defRPr>
            </a:lvl1pPr>
          </a:lstStyle>
          <a:p>
            <a:pPr>
              <a:defRPr/>
            </a:pPr>
            <a:endParaRPr lang="en-US" altLang="zh-CN"/>
          </a:p>
        </p:txBody>
      </p:sp>
      <p:sp>
        <p:nvSpPr>
          <p:cNvPr id="15367" name="Rectangle 7"/>
          <p:cNvSpPr>
            <a:spLocks noGrp="1" noChangeArrowheads="1"/>
          </p:cNvSpPr>
          <p:nvPr>
            <p:ph type="sldNum" sz="quarter" idx="5"/>
          </p:nvPr>
        </p:nvSpPr>
        <p:spPr bwMode="auto">
          <a:xfrm>
            <a:off x="4022725" y="8915400"/>
            <a:ext cx="3076575" cy="469900"/>
          </a:xfrm>
          <a:prstGeom prst="rect">
            <a:avLst/>
          </a:prstGeom>
          <a:noFill/>
          <a:ln w="9525">
            <a:noFill/>
            <a:miter lim="800000"/>
            <a:headEnd/>
            <a:tailEnd/>
          </a:ln>
        </p:spPr>
        <p:txBody>
          <a:bodyPr vert="horz" wrap="square" lIns="94192" tIns="47096" rIns="94192" bIns="47096" numCol="1" anchor="b" anchorCtr="0" compatLnSpc="1">
            <a:prstTxWarp prst="textNoShape">
              <a:avLst/>
            </a:prstTxWarp>
          </a:bodyPr>
          <a:lstStyle>
            <a:lvl1pPr algn="r" defTabSz="941388">
              <a:defRPr sz="1200"/>
            </a:lvl1pPr>
          </a:lstStyle>
          <a:p>
            <a:fld id="{FE061C16-56D9-455B-A146-2A84C0109F5C}" type="slidenum">
              <a:rPr lang="en-US" altLang="zh-CN"/>
              <a:pPr/>
              <a:t>‹#›</a:t>
            </a:fld>
            <a:endParaRPr lang="en-US" altLang="zh-CN"/>
          </a:p>
        </p:txBody>
      </p:sp>
    </p:spTree>
    <p:extLst>
      <p:ext uri="{BB962C8B-B14F-4D97-AF65-F5344CB8AC3E}">
        <p14:creationId xmlns:p14="http://schemas.microsoft.com/office/powerpoint/2010/main" val="232729197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pitchFamily="-106" charset="0"/>
        <a:ea typeface="ＭＳ Ｐゴシック" pitchFamily="-106" charset="-128"/>
        <a:cs typeface="ＭＳ Ｐゴシック" pitchFamily="-106" charset="-128"/>
      </a:defRPr>
    </a:lvl1pPr>
    <a:lvl2pPr marL="457200" algn="l" rtl="0" eaLnBrk="0" fontAlgn="base" hangingPunct="0">
      <a:spcBef>
        <a:spcPct val="30000"/>
      </a:spcBef>
      <a:spcAft>
        <a:spcPct val="0"/>
      </a:spcAft>
      <a:defRPr sz="1200" kern="1200">
        <a:solidFill>
          <a:schemeClr val="tx1"/>
        </a:solidFill>
        <a:latin typeface="Arial" pitchFamily="-106" charset="0"/>
        <a:ea typeface="ＭＳ Ｐゴシック" pitchFamily="-106" charset="-128"/>
        <a:cs typeface="+mn-cs"/>
      </a:defRPr>
    </a:lvl2pPr>
    <a:lvl3pPr marL="914400" algn="l" rtl="0" eaLnBrk="0" fontAlgn="base" hangingPunct="0">
      <a:spcBef>
        <a:spcPct val="30000"/>
      </a:spcBef>
      <a:spcAft>
        <a:spcPct val="0"/>
      </a:spcAft>
      <a:defRPr sz="1200" kern="1200">
        <a:solidFill>
          <a:schemeClr val="tx1"/>
        </a:solidFill>
        <a:latin typeface="Arial" pitchFamily="-106" charset="0"/>
        <a:ea typeface="ＭＳ Ｐゴシック" pitchFamily="-106" charset="-128"/>
        <a:cs typeface="+mn-cs"/>
      </a:defRPr>
    </a:lvl3pPr>
    <a:lvl4pPr marL="1371600" algn="l" rtl="0" eaLnBrk="0" fontAlgn="base" hangingPunct="0">
      <a:spcBef>
        <a:spcPct val="30000"/>
      </a:spcBef>
      <a:spcAft>
        <a:spcPct val="0"/>
      </a:spcAft>
      <a:defRPr sz="1200" kern="1200">
        <a:solidFill>
          <a:schemeClr val="tx1"/>
        </a:solidFill>
        <a:latin typeface="Arial" pitchFamily="-106" charset="0"/>
        <a:ea typeface="ＭＳ Ｐゴシック" pitchFamily="-106" charset="-128"/>
        <a:cs typeface="+mn-cs"/>
      </a:defRPr>
    </a:lvl4pPr>
    <a:lvl5pPr marL="1828800" algn="l" rtl="0" eaLnBrk="0" fontAlgn="base" hangingPunct="0">
      <a:spcBef>
        <a:spcPct val="30000"/>
      </a:spcBef>
      <a:spcAft>
        <a:spcPct val="0"/>
      </a:spcAft>
      <a:defRPr sz="1200" kern="1200">
        <a:solidFill>
          <a:schemeClr val="tx1"/>
        </a:solidFill>
        <a:latin typeface="Arial" pitchFamily="-106" charset="0"/>
        <a:ea typeface="ＭＳ Ｐゴシック" pitchFamily="-106" charset="-128"/>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p:spPr>
        <p:txBody>
          <a:bodyPr/>
          <a:lstStyle/>
          <a:p>
            <a:fld id="{07623A90-AAB2-4E1F-810E-42AB8D66212A}" type="slidenum">
              <a:rPr lang="en-US" altLang="zh-CN"/>
              <a:pPr/>
              <a:t>1</a:t>
            </a:fld>
            <a:endParaRPr lang="en-US" altLang="zh-CN"/>
          </a:p>
        </p:txBody>
      </p:sp>
      <p:sp>
        <p:nvSpPr>
          <p:cNvPr id="17411" name="Rectangle 2"/>
          <p:cNvSpPr>
            <a:spLocks noGrp="1" noRot="1" noChangeAspect="1" noChangeArrowheads="1" noTextEdit="1"/>
          </p:cNvSpPr>
          <p:nvPr>
            <p:ph type="sldImg"/>
          </p:nvPr>
        </p:nvSpPr>
        <p:spPr>
          <a:ln/>
        </p:spPr>
      </p:sp>
      <p:sp>
        <p:nvSpPr>
          <p:cNvPr id="17412" name="Rectangle 3"/>
          <p:cNvSpPr>
            <a:spLocks noGrp="1" noChangeArrowheads="1"/>
          </p:cNvSpPr>
          <p:nvPr>
            <p:ph type="body" idx="1"/>
          </p:nvPr>
        </p:nvSpPr>
        <p:spPr>
          <a:noFill/>
          <a:ln/>
        </p:spPr>
        <p:txBody>
          <a:bodyPr/>
          <a:lstStyle/>
          <a:p>
            <a:pPr eaLnBrk="1" hangingPunct="1"/>
            <a:endParaRPr lang="en-US" altLang="zh-CN">
              <a:latin typeface="Arial" charset="0"/>
              <a:ea typeface="ＭＳ Ｐゴシック" charset="-128"/>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 name="Rectangle 5"/>
          <p:cNvSpPr>
            <a:spLocks noChangeArrowheads="1"/>
          </p:cNvSpPr>
          <p:nvPr userDrawn="1"/>
        </p:nvSpPr>
        <p:spPr bwMode="auto">
          <a:xfrm>
            <a:off x="381000" y="685800"/>
            <a:ext cx="8382000" cy="76200"/>
          </a:xfrm>
          <a:prstGeom prst="rect">
            <a:avLst/>
          </a:prstGeom>
          <a:solidFill>
            <a:srgbClr val="00458F"/>
          </a:solidFill>
          <a:ln w="9525">
            <a:solidFill>
              <a:schemeClr val="tx1"/>
            </a:solidFill>
            <a:miter lim="800000"/>
            <a:headEnd/>
            <a:tailEnd/>
          </a:ln>
        </p:spPr>
        <p:txBody>
          <a:bodyPr wrap="none" anchor="ctr"/>
          <a:lstStyle/>
          <a:p>
            <a:pPr>
              <a:defRPr/>
            </a:pPr>
            <a:endParaRPr lang="en-US"/>
          </a:p>
        </p:txBody>
      </p:sp>
      <p:sp>
        <p:nvSpPr>
          <p:cNvPr id="5" name="Rectangle 6"/>
          <p:cNvSpPr>
            <a:spLocks noChangeArrowheads="1"/>
          </p:cNvSpPr>
          <p:nvPr userDrawn="1"/>
        </p:nvSpPr>
        <p:spPr bwMode="auto">
          <a:xfrm>
            <a:off x="381000" y="6096000"/>
            <a:ext cx="8382000" cy="76200"/>
          </a:xfrm>
          <a:prstGeom prst="rect">
            <a:avLst/>
          </a:prstGeom>
          <a:solidFill>
            <a:srgbClr val="00458F"/>
          </a:solidFill>
          <a:ln w="9525">
            <a:solidFill>
              <a:schemeClr val="tx1"/>
            </a:solidFill>
            <a:miter lim="800000"/>
            <a:headEnd/>
            <a:tailEnd/>
          </a:ln>
        </p:spPr>
        <p:txBody>
          <a:bodyPr wrap="none" anchor="ctr"/>
          <a:lstStyle/>
          <a:p>
            <a:pPr>
              <a:defRPr/>
            </a:pPr>
            <a:endParaRPr lang="en-US"/>
          </a:p>
        </p:txBody>
      </p:sp>
      <p:pic>
        <p:nvPicPr>
          <p:cNvPr id="6" name="Picture 11" descr="University of Virginia Department of Computer Science"/>
          <p:cNvPicPr>
            <a:picLocks noChangeAspect="1" noChangeArrowheads="1"/>
          </p:cNvPicPr>
          <p:nvPr userDrawn="1"/>
        </p:nvPicPr>
        <p:blipFill>
          <a:blip r:embed="rId2"/>
          <a:srcRect/>
          <a:stretch>
            <a:fillRect/>
          </a:stretch>
        </p:blipFill>
        <p:spPr bwMode="auto">
          <a:xfrm>
            <a:off x="304800" y="6248400"/>
            <a:ext cx="2570163" cy="463550"/>
          </a:xfrm>
          <a:prstGeom prst="rect">
            <a:avLst/>
          </a:prstGeom>
          <a:noFill/>
          <a:ln w="9525">
            <a:noFill/>
            <a:miter lim="800000"/>
            <a:headEnd/>
            <a:tailEnd/>
          </a:ln>
        </p:spPr>
      </p:pic>
      <p:sp>
        <p:nvSpPr>
          <p:cNvPr id="7" name="TextBox 6"/>
          <p:cNvSpPr txBox="1"/>
          <p:nvPr userDrawn="1"/>
        </p:nvSpPr>
        <p:spPr>
          <a:xfrm>
            <a:off x="7579262" y="6248400"/>
            <a:ext cx="1183738" cy="461665"/>
          </a:xfrm>
          <a:prstGeom prst="rect">
            <a:avLst/>
          </a:prstGeom>
          <a:noFill/>
        </p:spPr>
        <p:txBody>
          <a:bodyPr wrap="none">
            <a:spAutoFit/>
          </a:bodyPr>
          <a:lstStyle/>
          <a:p>
            <a:pPr>
              <a:defRPr/>
            </a:pPr>
            <a:r>
              <a:rPr lang="en-US" dirty="0">
                <a:latin typeface="Calibri" charset="0"/>
                <a:ea typeface="Calibri" charset="0"/>
                <a:cs typeface="Calibri" charset="0"/>
              </a:rPr>
              <a:t>CS 4730</a:t>
            </a:r>
          </a:p>
        </p:txBody>
      </p:sp>
      <p:sp>
        <p:nvSpPr>
          <p:cNvPr id="3074" name="Rectangle 2"/>
          <p:cNvSpPr>
            <a:spLocks noGrp="1" noChangeArrowheads="1"/>
          </p:cNvSpPr>
          <p:nvPr>
            <p:ph type="ctrTitle"/>
          </p:nvPr>
        </p:nvSpPr>
        <p:spPr>
          <a:xfrm>
            <a:off x="685800" y="1600200"/>
            <a:ext cx="7772400" cy="1143000"/>
          </a:xfrm>
        </p:spPr>
        <p:txBody>
          <a:bodyPr/>
          <a:lstStyle>
            <a:lvl1pPr>
              <a:defRPr/>
            </a:lvl1pPr>
          </a:lstStyle>
          <a:p>
            <a:r>
              <a:rPr lang="en-US" altLang="zh-CN"/>
              <a:t>Click to edit Master title style</a:t>
            </a:r>
          </a:p>
        </p:txBody>
      </p:sp>
      <p:sp>
        <p:nvSpPr>
          <p:cNvPr id="3075" name="Rectangle 3"/>
          <p:cNvSpPr>
            <a:spLocks noGrp="1" noChangeArrowheads="1"/>
          </p:cNvSpPr>
          <p:nvPr>
            <p:ph type="subTitle" idx="1"/>
          </p:nvPr>
        </p:nvSpPr>
        <p:spPr>
          <a:xfrm>
            <a:off x="1371600" y="3124200"/>
            <a:ext cx="6400800" cy="1752600"/>
          </a:xfrm>
        </p:spPr>
        <p:txBody>
          <a:bodyPr/>
          <a:lstStyle>
            <a:lvl1pPr marL="0" indent="0" algn="ctr">
              <a:buFontTx/>
              <a:buNone/>
              <a:defRPr/>
            </a:lvl1pPr>
          </a:lstStyle>
          <a:p>
            <a:r>
              <a:rPr lang="en-US" altLang="zh-CN" dirty="0"/>
              <a:t>Click to edit Master subtitle style</a:t>
            </a:r>
          </a:p>
        </p:txBody>
      </p:sp>
      <p:sp>
        <p:nvSpPr>
          <p:cNvPr id="8" name="Rectangle 4"/>
          <p:cNvSpPr>
            <a:spLocks noGrp="1" noChangeArrowheads="1"/>
          </p:cNvSpPr>
          <p:nvPr>
            <p:ph type="ftr" sz="quarter" idx="10"/>
          </p:nvPr>
        </p:nvSpPr>
        <p:spPr>
          <a:xfrm>
            <a:off x="3124200" y="6248400"/>
            <a:ext cx="2895600" cy="457200"/>
          </a:xfrm>
        </p:spPr>
        <p:txBody>
          <a:bodyPr/>
          <a:lstStyle>
            <a:lvl1pPr>
              <a:defRPr/>
            </a:lvl1pPr>
          </a:lstStyle>
          <a:p>
            <a:pPr>
              <a:defRPr/>
            </a:pPr>
            <a:endParaRPr lang="en-US" alt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ftr" sz="quarter" idx="10"/>
          </p:nvPr>
        </p:nvSpPr>
        <p:spPr>
          <a:ln/>
        </p:spPr>
        <p:txBody>
          <a:bodyPr/>
          <a:lstStyle>
            <a:lvl1pPr>
              <a:defRPr/>
            </a:lvl1pPr>
          </a:lstStyle>
          <a:p>
            <a:fld id="{21B2F9A7-9283-4D8B-9F6C-3A2099420845}" type="slidenum">
              <a:rPr lang="en-US" altLang="zh-CN"/>
              <a:pPr/>
              <a:t>‹#›</a:t>
            </a:fld>
            <a:endParaRPr lang="en-US" altLang="zh-C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67500" y="304800"/>
            <a:ext cx="2095500" cy="57912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381000" y="304800"/>
            <a:ext cx="6134100" cy="5791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ftr" sz="quarter" idx="10"/>
          </p:nvPr>
        </p:nvSpPr>
        <p:spPr>
          <a:ln/>
        </p:spPr>
        <p:txBody>
          <a:bodyPr/>
          <a:lstStyle>
            <a:lvl1pPr>
              <a:defRPr/>
            </a:lvl1pPr>
          </a:lstStyle>
          <a:p>
            <a:fld id="{D4D83C48-FFF1-4AEA-9073-49209B234D3F}" type="slidenum">
              <a:rPr lang="en-US" altLang="zh-CN"/>
              <a:pPr/>
              <a:t>‹#›</a:t>
            </a:fld>
            <a:endParaRPr lang="en-US" altLang="zh-CN"/>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81000" y="304800"/>
            <a:ext cx="8382000" cy="609600"/>
          </a:xfrm>
        </p:spPr>
        <p:txBody>
          <a:bodyPr/>
          <a:lstStyle/>
          <a:p>
            <a:r>
              <a:rPr lang="en-US"/>
              <a:t>Click to edit Master title style</a:t>
            </a:r>
          </a:p>
        </p:txBody>
      </p:sp>
      <p:sp>
        <p:nvSpPr>
          <p:cNvPr id="3" name="Text Placeholder 2"/>
          <p:cNvSpPr>
            <a:spLocks noGrp="1"/>
          </p:cNvSpPr>
          <p:nvPr>
            <p:ph type="body" sz="half" idx="1"/>
          </p:nvPr>
        </p:nvSpPr>
        <p:spPr>
          <a:xfrm>
            <a:off x="381000" y="1143000"/>
            <a:ext cx="411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143000"/>
            <a:ext cx="4114800" cy="49530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ftr" sz="quarter" idx="10"/>
          </p:nvPr>
        </p:nvSpPr>
        <p:spPr>
          <a:ln/>
        </p:spPr>
        <p:txBody>
          <a:bodyPr/>
          <a:lstStyle>
            <a:lvl1pPr>
              <a:defRPr/>
            </a:lvl1pPr>
          </a:lstStyle>
          <a:p>
            <a:fld id="{F5EA8893-BB50-418D-87EF-CE854790302F}" type="slidenum">
              <a:rPr lang="en-US" altLang="zh-CN"/>
              <a:pPr/>
              <a:t>‹#›</a:t>
            </a:fld>
            <a:endParaRPr lang="en-US" altLang="zh-C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5"/>
          <p:cNvSpPr>
            <a:spLocks noGrp="1" noChangeArrowheads="1"/>
          </p:cNvSpPr>
          <p:nvPr>
            <p:ph type="ftr" sz="quarter" idx="10"/>
          </p:nvPr>
        </p:nvSpPr>
        <p:spPr>
          <a:ln/>
        </p:spPr>
        <p:txBody>
          <a:bodyPr/>
          <a:lstStyle>
            <a:lvl1pPr>
              <a:defRPr/>
            </a:lvl1pPr>
          </a:lstStyle>
          <a:p>
            <a:fld id="{D0357299-C40C-42AB-B0C0-2E6E0A5A7F61}" type="slidenum">
              <a:rPr lang="en-US" altLang="zh-CN"/>
              <a:pPr/>
              <a:t>‹#›</a:t>
            </a:fld>
            <a:endParaRPr lang="en-US" altLang="zh-CN"/>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5"/>
          <p:cNvSpPr>
            <a:spLocks noGrp="1" noChangeArrowheads="1"/>
          </p:cNvSpPr>
          <p:nvPr>
            <p:ph type="ftr" sz="quarter" idx="10"/>
          </p:nvPr>
        </p:nvSpPr>
        <p:spPr>
          <a:ln/>
        </p:spPr>
        <p:txBody>
          <a:bodyPr/>
          <a:lstStyle>
            <a:lvl1pPr>
              <a:defRPr/>
            </a:lvl1pPr>
          </a:lstStyle>
          <a:p>
            <a:fld id="{FA2F35AA-A946-4799-AE91-DFCF9FD1ED3C}" type="slidenum">
              <a:rPr lang="en-US" altLang="zh-CN"/>
              <a:pPr/>
              <a:t>‹#›</a:t>
            </a:fld>
            <a:endParaRPr lang="en-US" altLang="zh-C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381000" y="1143000"/>
            <a:ext cx="41148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143000"/>
            <a:ext cx="4114800" cy="49530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5"/>
          <p:cNvSpPr>
            <a:spLocks noGrp="1" noChangeArrowheads="1"/>
          </p:cNvSpPr>
          <p:nvPr>
            <p:ph type="ftr" sz="quarter" idx="10"/>
          </p:nvPr>
        </p:nvSpPr>
        <p:spPr>
          <a:ln/>
        </p:spPr>
        <p:txBody>
          <a:bodyPr/>
          <a:lstStyle>
            <a:lvl1pPr>
              <a:defRPr/>
            </a:lvl1pPr>
          </a:lstStyle>
          <a:p>
            <a:fld id="{33D479DE-F942-4FD0-8CAF-21BC2CE5C1CE}" type="slidenum">
              <a:rPr lang="en-US" altLang="zh-CN"/>
              <a:pPr/>
              <a:t>‹#›</a:t>
            </a:fld>
            <a:endParaRPr lang="en-US" altLang="zh-C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5"/>
          <p:cNvSpPr>
            <a:spLocks noGrp="1" noChangeArrowheads="1"/>
          </p:cNvSpPr>
          <p:nvPr>
            <p:ph type="ftr" sz="quarter" idx="10"/>
          </p:nvPr>
        </p:nvSpPr>
        <p:spPr>
          <a:ln/>
        </p:spPr>
        <p:txBody>
          <a:bodyPr/>
          <a:lstStyle>
            <a:lvl1pPr>
              <a:defRPr/>
            </a:lvl1pPr>
          </a:lstStyle>
          <a:p>
            <a:fld id="{0F6B3082-F798-4B73-9568-E1035691E4C5}" type="slidenum">
              <a:rPr lang="en-US" altLang="zh-CN"/>
              <a:pPr/>
              <a:t>‹#›</a:t>
            </a:fld>
            <a:endParaRPr lang="en-US" altLang="zh-C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5"/>
          <p:cNvSpPr>
            <a:spLocks noGrp="1" noChangeArrowheads="1"/>
          </p:cNvSpPr>
          <p:nvPr>
            <p:ph type="ftr" sz="quarter" idx="10"/>
          </p:nvPr>
        </p:nvSpPr>
        <p:spPr>
          <a:ln/>
        </p:spPr>
        <p:txBody>
          <a:bodyPr/>
          <a:lstStyle>
            <a:lvl1pPr>
              <a:defRPr/>
            </a:lvl1pPr>
          </a:lstStyle>
          <a:p>
            <a:fld id="{F03E5E0F-F894-4775-8178-1A4251DDCCE8}" type="slidenum">
              <a:rPr lang="en-US" altLang="zh-CN"/>
              <a:pPr/>
              <a:t>‹#›</a:t>
            </a:fld>
            <a:endParaRPr lang="en-US" altLang="zh-C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5"/>
          <p:cNvSpPr>
            <a:spLocks noGrp="1" noChangeArrowheads="1"/>
          </p:cNvSpPr>
          <p:nvPr>
            <p:ph type="ftr" sz="quarter" idx="10"/>
          </p:nvPr>
        </p:nvSpPr>
        <p:spPr>
          <a:ln/>
        </p:spPr>
        <p:txBody>
          <a:bodyPr/>
          <a:lstStyle>
            <a:lvl1pPr>
              <a:defRPr/>
            </a:lvl1pPr>
          </a:lstStyle>
          <a:p>
            <a:fld id="{E4D87575-2D68-4047-9720-BE9B5A1ADADB}" type="slidenum">
              <a:rPr lang="en-US" altLang="zh-CN"/>
              <a:pPr/>
              <a:t>‹#›</a:t>
            </a:fld>
            <a:endParaRPr lang="en-US" altLang="zh-CN"/>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ftr" sz="quarter" idx="10"/>
          </p:nvPr>
        </p:nvSpPr>
        <p:spPr>
          <a:ln/>
        </p:spPr>
        <p:txBody>
          <a:bodyPr/>
          <a:lstStyle>
            <a:lvl1pPr>
              <a:defRPr/>
            </a:lvl1pPr>
          </a:lstStyle>
          <a:p>
            <a:fld id="{3C7995AC-4451-497A-81AB-7CB5E20C8AD7}" type="slidenum">
              <a:rPr lang="en-US" altLang="zh-CN"/>
              <a:pPr/>
              <a:t>‹#›</a:t>
            </a:fld>
            <a:endParaRPr lang="en-US" altLang="zh-CN"/>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5"/>
          <p:cNvSpPr>
            <a:spLocks noGrp="1" noChangeArrowheads="1"/>
          </p:cNvSpPr>
          <p:nvPr>
            <p:ph type="ftr" sz="quarter" idx="10"/>
          </p:nvPr>
        </p:nvSpPr>
        <p:spPr>
          <a:ln/>
        </p:spPr>
        <p:txBody>
          <a:bodyPr/>
          <a:lstStyle>
            <a:lvl1pPr>
              <a:defRPr/>
            </a:lvl1pPr>
          </a:lstStyle>
          <a:p>
            <a:fld id="{0C49935E-8D12-4537-8C77-C33ADB8F5875}" type="slidenum">
              <a:rPr lang="en-US" altLang="zh-CN"/>
              <a:pPr/>
              <a:t>‹#›</a:t>
            </a:fld>
            <a:endParaRPr lang="en-US" altLang="zh-CN"/>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381000" y="304800"/>
            <a:ext cx="8382000" cy="609600"/>
          </a:xfrm>
          <a:prstGeom prst="rect">
            <a:avLst/>
          </a:prstGeom>
          <a:noFill/>
          <a:ln w="9525">
            <a:noFill/>
            <a:miter lim="800000"/>
            <a:headEnd/>
            <a:tailEnd/>
          </a:ln>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1027" name="Rectangle 3"/>
          <p:cNvSpPr>
            <a:spLocks noGrp="1" noChangeArrowheads="1"/>
          </p:cNvSpPr>
          <p:nvPr>
            <p:ph type="body" idx="1"/>
          </p:nvPr>
        </p:nvSpPr>
        <p:spPr bwMode="auto">
          <a:xfrm>
            <a:off x="381000" y="1143000"/>
            <a:ext cx="8382000" cy="49530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1029" name="Rectangle 5"/>
          <p:cNvSpPr>
            <a:spLocks noGrp="1" noChangeArrowheads="1"/>
          </p:cNvSpPr>
          <p:nvPr>
            <p:ph type="ftr" sz="quarter" idx="3"/>
          </p:nvPr>
        </p:nvSpPr>
        <p:spPr bwMode="auto">
          <a:xfrm>
            <a:off x="3124200" y="6324600"/>
            <a:ext cx="3124200" cy="304800"/>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algn="ctr">
              <a:defRPr sz="1400"/>
            </a:lvl1pPr>
          </a:lstStyle>
          <a:p>
            <a:fld id="{81DEC360-6AEE-4CC6-B4A7-44FE5C125199}" type="slidenum">
              <a:rPr lang="en-US" altLang="zh-CN"/>
              <a:pPr/>
              <a:t>‹#›</a:t>
            </a:fld>
            <a:endParaRPr lang="en-US" altLang="zh-CN"/>
          </a:p>
        </p:txBody>
      </p:sp>
      <p:sp>
        <p:nvSpPr>
          <p:cNvPr id="1032" name="Rectangle 8"/>
          <p:cNvSpPr>
            <a:spLocks noChangeArrowheads="1"/>
          </p:cNvSpPr>
          <p:nvPr userDrawn="1"/>
        </p:nvSpPr>
        <p:spPr bwMode="auto">
          <a:xfrm>
            <a:off x="381000" y="6096000"/>
            <a:ext cx="8382000" cy="76200"/>
          </a:xfrm>
          <a:prstGeom prst="rect">
            <a:avLst/>
          </a:prstGeom>
          <a:solidFill>
            <a:srgbClr val="00458F"/>
          </a:solidFill>
          <a:ln w="9525">
            <a:solidFill>
              <a:schemeClr val="tx1"/>
            </a:solidFill>
            <a:miter lim="800000"/>
            <a:headEnd/>
            <a:tailEnd/>
          </a:ln>
        </p:spPr>
        <p:txBody>
          <a:bodyPr wrap="none" anchor="ctr"/>
          <a:lstStyle/>
          <a:p>
            <a:pPr>
              <a:defRPr/>
            </a:pPr>
            <a:endParaRPr lang="en-US"/>
          </a:p>
        </p:txBody>
      </p:sp>
      <p:sp>
        <p:nvSpPr>
          <p:cNvPr id="1035" name="Rectangle 11"/>
          <p:cNvSpPr>
            <a:spLocks noChangeArrowheads="1"/>
          </p:cNvSpPr>
          <p:nvPr userDrawn="1"/>
        </p:nvSpPr>
        <p:spPr bwMode="auto">
          <a:xfrm>
            <a:off x="381000" y="990600"/>
            <a:ext cx="8382000" cy="76200"/>
          </a:xfrm>
          <a:prstGeom prst="rect">
            <a:avLst/>
          </a:prstGeom>
          <a:solidFill>
            <a:srgbClr val="00458F"/>
          </a:solidFill>
          <a:ln w="9525">
            <a:solidFill>
              <a:schemeClr val="tx1"/>
            </a:solidFill>
            <a:miter lim="800000"/>
            <a:headEnd/>
            <a:tailEnd/>
          </a:ln>
        </p:spPr>
        <p:txBody>
          <a:bodyPr wrap="none" anchor="ctr"/>
          <a:lstStyle/>
          <a:p>
            <a:pPr>
              <a:defRPr/>
            </a:pPr>
            <a:endParaRPr lang="en-US"/>
          </a:p>
        </p:txBody>
      </p:sp>
      <p:pic>
        <p:nvPicPr>
          <p:cNvPr id="1031" name="Picture 5" descr="University of Virginia Department of Computer Science"/>
          <p:cNvPicPr>
            <a:picLocks noChangeAspect="1" noChangeArrowheads="1"/>
          </p:cNvPicPr>
          <p:nvPr userDrawn="1"/>
        </p:nvPicPr>
        <p:blipFill>
          <a:blip r:embed="rId14"/>
          <a:srcRect/>
          <a:stretch>
            <a:fillRect/>
          </a:stretch>
        </p:blipFill>
        <p:spPr bwMode="auto">
          <a:xfrm>
            <a:off x="304800" y="6248400"/>
            <a:ext cx="2570163" cy="463550"/>
          </a:xfrm>
          <a:prstGeom prst="rect">
            <a:avLst/>
          </a:prstGeom>
          <a:noFill/>
          <a:ln w="9525">
            <a:noFill/>
            <a:miter lim="800000"/>
            <a:headEnd/>
            <a:tailEnd/>
          </a:ln>
        </p:spPr>
      </p:pic>
      <p:sp>
        <p:nvSpPr>
          <p:cNvPr id="9" name="TextBox 8"/>
          <p:cNvSpPr txBox="1"/>
          <p:nvPr userDrawn="1"/>
        </p:nvSpPr>
        <p:spPr>
          <a:xfrm>
            <a:off x="7579262" y="6248400"/>
            <a:ext cx="1183738" cy="461665"/>
          </a:xfrm>
          <a:prstGeom prst="rect">
            <a:avLst/>
          </a:prstGeom>
          <a:noFill/>
        </p:spPr>
        <p:txBody>
          <a:bodyPr wrap="none">
            <a:spAutoFit/>
          </a:bodyPr>
          <a:lstStyle/>
          <a:p>
            <a:pPr>
              <a:defRPr/>
            </a:pPr>
            <a:r>
              <a:rPr lang="en-US" dirty="0">
                <a:latin typeface="Calibri" charset="0"/>
                <a:ea typeface="Calibri" charset="0"/>
                <a:cs typeface="Calibri" charset="0"/>
              </a:rPr>
              <a:t>CS 4730</a:t>
            </a:r>
          </a:p>
        </p:txBody>
      </p:sp>
    </p:spTree>
  </p:cSld>
  <p:clrMap bg1="lt1" tx1="dk1" bg2="lt2" tx2="dk2" accent1="accent1" accent2="accent2" accent3="accent3" accent4="accent4" accent5="accent5" accent6="accent6" hlink="hlink" folHlink="folHlink"/>
  <p:sldLayoutIdLst>
    <p:sldLayoutId id="2147483777" r:id="rId1"/>
    <p:sldLayoutId id="2147483766" r:id="rId2"/>
    <p:sldLayoutId id="2147483767" r:id="rId3"/>
    <p:sldLayoutId id="2147483768" r:id="rId4"/>
    <p:sldLayoutId id="2147483769" r:id="rId5"/>
    <p:sldLayoutId id="2147483770" r:id="rId6"/>
    <p:sldLayoutId id="2147483771" r:id="rId7"/>
    <p:sldLayoutId id="2147483772" r:id="rId8"/>
    <p:sldLayoutId id="2147483773" r:id="rId9"/>
    <p:sldLayoutId id="2147483774" r:id="rId10"/>
    <p:sldLayoutId id="2147483775" r:id="rId11"/>
    <p:sldLayoutId id="2147483776" r:id="rId12"/>
  </p:sldLayoutIdLst>
  <p:hf sldNum="0" hdr="0" dt="0"/>
  <p:txStyles>
    <p:titleStyle>
      <a:lvl1pPr algn="ctr" rtl="0" eaLnBrk="0" fontAlgn="base" hangingPunct="0">
        <a:spcBef>
          <a:spcPct val="0"/>
        </a:spcBef>
        <a:spcAft>
          <a:spcPct val="0"/>
        </a:spcAft>
        <a:defRPr sz="4000">
          <a:solidFill>
            <a:schemeClr val="tx2"/>
          </a:solidFill>
          <a:latin typeface="Calibri"/>
          <a:ea typeface="+mj-ea"/>
          <a:cs typeface="Calibri"/>
        </a:defRPr>
      </a:lvl1pPr>
      <a:lvl2pPr algn="ctr" rtl="0" eaLnBrk="0" fontAlgn="base" hangingPunct="0">
        <a:spcBef>
          <a:spcPct val="0"/>
        </a:spcBef>
        <a:spcAft>
          <a:spcPct val="0"/>
        </a:spcAft>
        <a:defRPr sz="4000">
          <a:solidFill>
            <a:schemeClr val="tx2"/>
          </a:solidFill>
          <a:latin typeface="Calibri" charset="0"/>
          <a:ea typeface="ＭＳ Ｐゴシック" pitchFamily="-106" charset="-128"/>
          <a:cs typeface="ＭＳ Ｐゴシック" pitchFamily="-106" charset="-128"/>
        </a:defRPr>
      </a:lvl2pPr>
      <a:lvl3pPr algn="ctr" rtl="0" eaLnBrk="0" fontAlgn="base" hangingPunct="0">
        <a:spcBef>
          <a:spcPct val="0"/>
        </a:spcBef>
        <a:spcAft>
          <a:spcPct val="0"/>
        </a:spcAft>
        <a:defRPr sz="4000">
          <a:solidFill>
            <a:schemeClr val="tx2"/>
          </a:solidFill>
          <a:latin typeface="Calibri" charset="0"/>
          <a:ea typeface="ＭＳ Ｐゴシック" pitchFamily="-106" charset="-128"/>
          <a:cs typeface="ＭＳ Ｐゴシック" pitchFamily="-106" charset="-128"/>
        </a:defRPr>
      </a:lvl3pPr>
      <a:lvl4pPr algn="ctr" rtl="0" eaLnBrk="0" fontAlgn="base" hangingPunct="0">
        <a:spcBef>
          <a:spcPct val="0"/>
        </a:spcBef>
        <a:spcAft>
          <a:spcPct val="0"/>
        </a:spcAft>
        <a:defRPr sz="4000">
          <a:solidFill>
            <a:schemeClr val="tx2"/>
          </a:solidFill>
          <a:latin typeface="Calibri" charset="0"/>
          <a:ea typeface="ＭＳ Ｐゴシック" pitchFamily="-106" charset="-128"/>
          <a:cs typeface="ＭＳ Ｐゴシック" pitchFamily="-106" charset="-128"/>
        </a:defRPr>
      </a:lvl4pPr>
      <a:lvl5pPr algn="ctr" rtl="0" eaLnBrk="0" fontAlgn="base" hangingPunct="0">
        <a:spcBef>
          <a:spcPct val="0"/>
        </a:spcBef>
        <a:spcAft>
          <a:spcPct val="0"/>
        </a:spcAft>
        <a:defRPr sz="4000">
          <a:solidFill>
            <a:schemeClr val="tx2"/>
          </a:solidFill>
          <a:latin typeface="Calibri" charset="0"/>
          <a:ea typeface="ＭＳ Ｐゴシック" pitchFamily="-106" charset="-128"/>
          <a:cs typeface="ＭＳ Ｐゴシック" pitchFamily="-106" charset="-128"/>
        </a:defRPr>
      </a:lvl5pPr>
      <a:lvl6pPr marL="457200" algn="ctr" rtl="0" fontAlgn="base">
        <a:spcBef>
          <a:spcPct val="0"/>
        </a:spcBef>
        <a:spcAft>
          <a:spcPct val="0"/>
        </a:spcAft>
        <a:defRPr sz="4000">
          <a:solidFill>
            <a:schemeClr val="tx2"/>
          </a:solidFill>
          <a:latin typeface="Arial" pitchFamily="-106" charset="0"/>
          <a:ea typeface="ＭＳ Ｐゴシック" pitchFamily="-106" charset="-128"/>
          <a:cs typeface="ＭＳ Ｐゴシック" pitchFamily="-106" charset="-128"/>
        </a:defRPr>
      </a:lvl6pPr>
      <a:lvl7pPr marL="914400" algn="ctr" rtl="0" fontAlgn="base">
        <a:spcBef>
          <a:spcPct val="0"/>
        </a:spcBef>
        <a:spcAft>
          <a:spcPct val="0"/>
        </a:spcAft>
        <a:defRPr sz="4000">
          <a:solidFill>
            <a:schemeClr val="tx2"/>
          </a:solidFill>
          <a:latin typeface="Arial" pitchFamily="-106" charset="0"/>
          <a:ea typeface="ＭＳ Ｐゴシック" pitchFamily="-106" charset="-128"/>
          <a:cs typeface="ＭＳ Ｐゴシック" pitchFamily="-106" charset="-128"/>
        </a:defRPr>
      </a:lvl7pPr>
      <a:lvl8pPr marL="1371600" algn="ctr" rtl="0" fontAlgn="base">
        <a:spcBef>
          <a:spcPct val="0"/>
        </a:spcBef>
        <a:spcAft>
          <a:spcPct val="0"/>
        </a:spcAft>
        <a:defRPr sz="4000">
          <a:solidFill>
            <a:schemeClr val="tx2"/>
          </a:solidFill>
          <a:latin typeface="Arial" pitchFamily="-106" charset="0"/>
          <a:ea typeface="ＭＳ Ｐゴシック" pitchFamily="-106" charset="-128"/>
          <a:cs typeface="ＭＳ Ｐゴシック" pitchFamily="-106" charset="-128"/>
        </a:defRPr>
      </a:lvl8pPr>
      <a:lvl9pPr marL="1828800" algn="ctr" rtl="0" fontAlgn="base">
        <a:spcBef>
          <a:spcPct val="0"/>
        </a:spcBef>
        <a:spcAft>
          <a:spcPct val="0"/>
        </a:spcAft>
        <a:defRPr sz="4000">
          <a:solidFill>
            <a:schemeClr val="tx2"/>
          </a:solidFill>
          <a:latin typeface="Arial" pitchFamily="-106" charset="0"/>
          <a:ea typeface="ＭＳ Ｐゴシック" pitchFamily="-106" charset="-128"/>
          <a:cs typeface="ＭＳ Ｐゴシック" pitchFamily="-106" charset="-128"/>
        </a:defRPr>
      </a:lvl9pPr>
    </p:titleStyle>
    <p:bodyStyle>
      <a:lvl1pPr marL="342900" indent="-342900" algn="l" rtl="0" eaLnBrk="0" fontAlgn="base" hangingPunct="0">
        <a:spcBef>
          <a:spcPct val="20000"/>
        </a:spcBef>
        <a:spcAft>
          <a:spcPct val="0"/>
        </a:spcAft>
        <a:buChar char="•"/>
        <a:defRPr sz="3200">
          <a:solidFill>
            <a:schemeClr val="tx1"/>
          </a:solidFill>
          <a:latin typeface="Calibri"/>
          <a:ea typeface="+mn-ea"/>
          <a:cs typeface="Calibri"/>
        </a:defRPr>
      </a:lvl1pPr>
      <a:lvl2pPr marL="742950" indent="-285750" algn="l" rtl="0" eaLnBrk="0" fontAlgn="base" hangingPunct="0">
        <a:spcBef>
          <a:spcPct val="20000"/>
        </a:spcBef>
        <a:spcAft>
          <a:spcPct val="0"/>
        </a:spcAft>
        <a:buChar char="–"/>
        <a:defRPr sz="2800">
          <a:solidFill>
            <a:schemeClr val="tx1"/>
          </a:solidFill>
          <a:latin typeface="Calibri"/>
          <a:ea typeface="+mn-ea"/>
          <a:cs typeface="Calibri"/>
        </a:defRPr>
      </a:lvl2pPr>
      <a:lvl3pPr marL="1143000" indent="-228600" algn="l" rtl="0" eaLnBrk="0" fontAlgn="base" hangingPunct="0">
        <a:spcBef>
          <a:spcPct val="20000"/>
        </a:spcBef>
        <a:spcAft>
          <a:spcPct val="0"/>
        </a:spcAft>
        <a:buChar char="•"/>
        <a:defRPr sz="2400">
          <a:solidFill>
            <a:schemeClr val="tx1"/>
          </a:solidFill>
          <a:latin typeface="Calibri"/>
          <a:ea typeface="+mn-ea"/>
          <a:cs typeface="Calibri"/>
        </a:defRPr>
      </a:lvl3pPr>
      <a:lvl4pPr marL="1600200" indent="-228600" algn="l" rtl="0" eaLnBrk="0" fontAlgn="base" hangingPunct="0">
        <a:spcBef>
          <a:spcPct val="20000"/>
        </a:spcBef>
        <a:spcAft>
          <a:spcPct val="0"/>
        </a:spcAft>
        <a:buChar char="–"/>
        <a:defRPr sz="2000">
          <a:solidFill>
            <a:schemeClr val="tx1"/>
          </a:solidFill>
          <a:latin typeface="Calibri"/>
          <a:ea typeface="+mn-ea"/>
          <a:cs typeface="Calibri"/>
        </a:defRPr>
      </a:lvl4pPr>
      <a:lvl5pPr marL="2057400" indent="-228600" algn="l" rtl="0" eaLnBrk="0" fontAlgn="base" hangingPunct="0">
        <a:spcBef>
          <a:spcPct val="20000"/>
        </a:spcBef>
        <a:spcAft>
          <a:spcPct val="0"/>
        </a:spcAft>
        <a:buChar char="»"/>
        <a:defRPr sz="2000">
          <a:solidFill>
            <a:schemeClr val="tx1"/>
          </a:solidFill>
          <a:latin typeface="Calibri"/>
          <a:ea typeface="+mn-ea"/>
          <a:cs typeface="Calibri"/>
        </a:defRPr>
      </a:lvl5pPr>
      <a:lvl6pPr marL="2514600" indent="-228600" algn="l" rtl="0" fontAlgn="base">
        <a:spcBef>
          <a:spcPct val="20000"/>
        </a:spcBef>
        <a:spcAft>
          <a:spcPct val="0"/>
        </a:spcAft>
        <a:buChar char="»"/>
        <a:defRPr sz="2000">
          <a:solidFill>
            <a:schemeClr val="tx1"/>
          </a:solidFill>
          <a:latin typeface="+mn-lt"/>
          <a:ea typeface="+mn-ea"/>
        </a:defRPr>
      </a:lvl6pPr>
      <a:lvl7pPr marL="2971800" indent="-228600" algn="l" rtl="0" fontAlgn="base">
        <a:spcBef>
          <a:spcPct val="20000"/>
        </a:spcBef>
        <a:spcAft>
          <a:spcPct val="0"/>
        </a:spcAft>
        <a:buChar char="»"/>
        <a:defRPr sz="2000">
          <a:solidFill>
            <a:schemeClr val="tx1"/>
          </a:solidFill>
          <a:latin typeface="+mn-lt"/>
          <a:ea typeface="+mn-ea"/>
        </a:defRPr>
      </a:lvl7pPr>
      <a:lvl8pPr marL="3429000" indent="-228600" algn="l" rtl="0" fontAlgn="base">
        <a:spcBef>
          <a:spcPct val="20000"/>
        </a:spcBef>
        <a:spcAft>
          <a:spcPct val="0"/>
        </a:spcAft>
        <a:buChar char="»"/>
        <a:defRPr sz="2000">
          <a:solidFill>
            <a:schemeClr val="tx1"/>
          </a:solidFill>
          <a:latin typeface="+mn-lt"/>
          <a:ea typeface="+mn-ea"/>
        </a:defRPr>
      </a:lvl8pPr>
      <a:lvl9pPr marL="3886200" indent="-228600" algn="l" rtl="0" fontAlgn="base">
        <a:spcBef>
          <a:spcPct val="20000"/>
        </a:spcBef>
        <a:spcAft>
          <a:spcPct val="0"/>
        </a:spcAft>
        <a:buChar char="»"/>
        <a:defRPr sz="2000">
          <a:solidFill>
            <a:schemeClr val="tx1"/>
          </a:solidFill>
          <a:latin typeface="+mn-lt"/>
          <a:ea typeface="+mn-ea"/>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tif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tif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4.tif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6.tiff"/><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tif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Rectangle 4"/>
          <p:cNvSpPr>
            <a:spLocks noGrp="1" noChangeArrowheads="1"/>
          </p:cNvSpPr>
          <p:nvPr>
            <p:ph type="ctrTitle"/>
          </p:nvPr>
        </p:nvSpPr>
        <p:spPr>
          <a:xfrm>
            <a:off x="457200" y="1905000"/>
            <a:ext cx="8153400" cy="1219200"/>
          </a:xfrm>
        </p:spPr>
        <p:txBody>
          <a:bodyPr/>
          <a:lstStyle/>
          <a:p>
            <a:pPr eaLnBrk="1" hangingPunct="1"/>
            <a:r>
              <a:rPr lang="en-US" sz="3200" b="1" dirty="0">
                <a:latin typeface="Calibri" charset="0"/>
              </a:rPr>
              <a:t>MDA</a:t>
            </a:r>
          </a:p>
        </p:txBody>
      </p:sp>
      <p:sp>
        <p:nvSpPr>
          <p:cNvPr id="16387" name="Rectangle 5"/>
          <p:cNvSpPr>
            <a:spLocks noGrp="1" noChangeArrowheads="1"/>
          </p:cNvSpPr>
          <p:nvPr>
            <p:ph type="subTitle" idx="1"/>
          </p:nvPr>
        </p:nvSpPr>
        <p:spPr>
          <a:xfrm>
            <a:off x="1371600" y="4572000"/>
            <a:ext cx="6400800" cy="1447800"/>
          </a:xfrm>
        </p:spPr>
        <p:txBody>
          <a:bodyPr/>
          <a:lstStyle/>
          <a:p>
            <a:pPr eaLnBrk="1" hangingPunct="1">
              <a:lnSpc>
                <a:spcPct val="80000"/>
              </a:lnSpc>
            </a:pPr>
            <a:r>
              <a:rPr lang="en-US" altLang="zh-CN" sz="2000" b="1" dirty="0">
                <a:latin typeface="Calibri" charset="0"/>
              </a:rPr>
              <a:t>CS 4730 – Computer Game Design</a:t>
            </a:r>
          </a:p>
          <a:p>
            <a:pPr eaLnBrk="1" hangingPunct="1">
              <a:lnSpc>
                <a:spcPct val="80000"/>
              </a:lnSpc>
            </a:pPr>
            <a:endParaRPr lang="en-US" altLang="zh-CN" sz="2000" dirty="0">
              <a:latin typeface="Calibri" charset="0"/>
            </a:endParaRPr>
          </a:p>
          <a:p>
            <a:pPr eaLnBrk="1" hangingPunct="1">
              <a:lnSpc>
                <a:spcPct val="80000"/>
              </a:lnSpc>
            </a:pPr>
            <a:endParaRPr lang="en-US" altLang="zh-CN" sz="2000" dirty="0">
              <a:latin typeface="Calibri" charset="0"/>
            </a:endParaRPr>
          </a:p>
          <a:p>
            <a:pPr eaLnBrk="1" hangingPunct="1">
              <a:lnSpc>
                <a:spcPct val="80000"/>
              </a:lnSpc>
            </a:pPr>
            <a:endParaRPr lang="en-US" altLang="zh-CN" sz="2000" dirty="0">
              <a:latin typeface="Calibri"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Aesthetics</a:t>
            </a:r>
          </a:p>
        </p:txBody>
      </p:sp>
      <p:sp>
        <p:nvSpPr>
          <p:cNvPr id="3" name="Content Placeholder 2"/>
          <p:cNvSpPr>
            <a:spLocks noGrp="1"/>
          </p:cNvSpPr>
          <p:nvPr>
            <p:ph idx="1"/>
          </p:nvPr>
        </p:nvSpPr>
        <p:spPr/>
        <p:txBody>
          <a:bodyPr/>
          <a:lstStyle/>
          <a:p>
            <a:r>
              <a:rPr lang="en-US" dirty="0"/>
              <a:t>Aesthetic 3 – </a:t>
            </a:r>
            <a:r>
              <a:rPr lang="en-US" b="1" i="1" dirty="0"/>
              <a:t>Narrative</a:t>
            </a:r>
            <a:r>
              <a:rPr lang="en-US" dirty="0"/>
              <a:t>: Game as drama</a:t>
            </a:r>
          </a:p>
        </p:txBody>
      </p:sp>
      <p:sp>
        <p:nvSpPr>
          <p:cNvPr id="4" name="Footer Placeholder 3"/>
          <p:cNvSpPr>
            <a:spLocks noGrp="1"/>
          </p:cNvSpPr>
          <p:nvPr>
            <p:ph type="ftr" sz="quarter" idx="10"/>
          </p:nvPr>
        </p:nvSpPr>
        <p:spPr/>
        <p:txBody>
          <a:bodyPr/>
          <a:lstStyle/>
          <a:p>
            <a:fld id="{D0357299-C40C-42AB-B0C0-2E6E0A5A7F61}" type="slidenum">
              <a:rPr lang="en-US" altLang="zh-CN" smtClean="0"/>
              <a:pPr/>
              <a:t>10</a:t>
            </a:fld>
            <a:endParaRPr lang="en-US" altLang="zh-CN"/>
          </a:p>
        </p:txBody>
      </p:sp>
      <p:pic>
        <p:nvPicPr>
          <p:cNvPr id="6" name="Picture 5">
            <a:extLst>
              <a:ext uri="{FF2B5EF4-FFF2-40B4-BE49-F238E27FC236}">
                <a16:creationId xmlns:a16="http://schemas.microsoft.com/office/drawing/2014/main" id="{A141B803-DD5E-E44A-9D29-9618A559ECFC}"/>
              </a:ext>
            </a:extLst>
          </p:cNvPr>
          <p:cNvPicPr>
            <a:picLocks noChangeAspect="1"/>
          </p:cNvPicPr>
          <p:nvPr/>
        </p:nvPicPr>
        <p:blipFill>
          <a:blip r:embed="rId2"/>
          <a:stretch>
            <a:fillRect/>
          </a:stretch>
        </p:blipFill>
        <p:spPr>
          <a:xfrm>
            <a:off x="857250" y="1676400"/>
            <a:ext cx="7658100" cy="4307681"/>
          </a:xfrm>
          <a:prstGeom prst="rect">
            <a:avLst/>
          </a:prstGeom>
        </p:spPr>
      </p:pic>
    </p:spTree>
    <p:extLst>
      <p:ext uri="{BB962C8B-B14F-4D97-AF65-F5344CB8AC3E}">
        <p14:creationId xmlns:p14="http://schemas.microsoft.com/office/powerpoint/2010/main" val="28419587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Aesthetics</a:t>
            </a:r>
          </a:p>
        </p:txBody>
      </p:sp>
      <p:sp>
        <p:nvSpPr>
          <p:cNvPr id="3" name="Content Placeholder 2"/>
          <p:cNvSpPr>
            <a:spLocks noGrp="1"/>
          </p:cNvSpPr>
          <p:nvPr>
            <p:ph idx="1"/>
          </p:nvPr>
        </p:nvSpPr>
        <p:spPr/>
        <p:txBody>
          <a:bodyPr/>
          <a:lstStyle/>
          <a:p>
            <a:r>
              <a:rPr lang="en-US" dirty="0"/>
              <a:t>Aesthetic 4 – </a:t>
            </a:r>
            <a:r>
              <a:rPr lang="en-US" b="1" i="1" dirty="0"/>
              <a:t>Challenge</a:t>
            </a:r>
            <a:r>
              <a:rPr lang="en-US" dirty="0"/>
              <a:t>: Game as obstacle course</a:t>
            </a:r>
          </a:p>
        </p:txBody>
      </p:sp>
      <p:sp>
        <p:nvSpPr>
          <p:cNvPr id="4" name="Footer Placeholder 3"/>
          <p:cNvSpPr>
            <a:spLocks noGrp="1"/>
          </p:cNvSpPr>
          <p:nvPr>
            <p:ph type="ftr" sz="quarter" idx="10"/>
          </p:nvPr>
        </p:nvSpPr>
        <p:spPr/>
        <p:txBody>
          <a:bodyPr/>
          <a:lstStyle/>
          <a:p>
            <a:fld id="{D0357299-C40C-42AB-B0C0-2E6E0A5A7F61}" type="slidenum">
              <a:rPr lang="en-US" altLang="zh-CN" smtClean="0"/>
              <a:pPr/>
              <a:t>11</a:t>
            </a:fld>
            <a:endParaRPr lang="en-US" altLang="zh-CN"/>
          </a:p>
        </p:txBody>
      </p:sp>
      <p:pic>
        <p:nvPicPr>
          <p:cNvPr id="5" name="Picture 4">
            <a:extLst>
              <a:ext uri="{FF2B5EF4-FFF2-40B4-BE49-F238E27FC236}">
                <a16:creationId xmlns:a16="http://schemas.microsoft.com/office/drawing/2014/main" id="{8CAFC0FB-4594-1142-807C-00F8E7204010}"/>
              </a:ext>
            </a:extLst>
          </p:cNvPr>
          <p:cNvPicPr>
            <a:picLocks noChangeAspect="1"/>
          </p:cNvPicPr>
          <p:nvPr/>
        </p:nvPicPr>
        <p:blipFill>
          <a:blip r:embed="rId2"/>
          <a:stretch>
            <a:fillRect/>
          </a:stretch>
        </p:blipFill>
        <p:spPr>
          <a:xfrm>
            <a:off x="1295400" y="2205037"/>
            <a:ext cx="6781800" cy="3814763"/>
          </a:xfrm>
          <a:prstGeom prst="rect">
            <a:avLst/>
          </a:prstGeom>
        </p:spPr>
      </p:pic>
    </p:spTree>
    <p:extLst>
      <p:ext uri="{BB962C8B-B14F-4D97-AF65-F5344CB8AC3E}">
        <p14:creationId xmlns:p14="http://schemas.microsoft.com/office/powerpoint/2010/main" val="26043944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Aesthetics</a:t>
            </a:r>
          </a:p>
        </p:txBody>
      </p:sp>
      <p:sp>
        <p:nvSpPr>
          <p:cNvPr id="3" name="Content Placeholder 2"/>
          <p:cNvSpPr>
            <a:spLocks noGrp="1"/>
          </p:cNvSpPr>
          <p:nvPr>
            <p:ph idx="1"/>
          </p:nvPr>
        </p:nvSpPr>
        <p:spPr/>
        <p:txBody>
          <a:bodyPr/>
          <a:lstStyle/>
          <a:p>
            <a:r>
              <a:rPr lang="en-US" dirty="0"/>
              <a:t>Aesthetic 5 – </a:t>
            </a:r>
            <a:r>
              <a:rPr lang="en-US" b="1" i="1" dirty="0"/>
              <a:t>Fellowship</a:t>
            </a:r>
            <a:r>
              <a:rPr lang="en-US" dirty="0"/>
              <a:t>: Game as social framework</a:t>
            </a:r>
          </a:p>
        </p:txBody>
      </p:sp>
      <p:sp>
        <p:nvSpPr>
          <p:cNvPr id="4" name="Footer Placeholder 3"/>
          <p:cNvSpPr>
            <a:spLocks noGrp="1"/>
          </p:cNvSpPr>
          <p:nvPr>
            <p:ph type="ftr" sz="quarter" idx="10"/>
          </p:nvPr>
        </p:nvSpPr>
        <p:spPr/>
        <p:txBody>
          <a:bodyPr/>
          <a:lstStyle/>
          <a:p>
            <a:fld id="{D0357299-C40C-42AB-B0C0-2E6E0A5A7F61}" type="slidenum">
              <a:rPr lang="en-US" altLang="zh-CN" smtClean="0"/>
              <a:pPr/>
              <a:t>12</a:t>
            </a:fld>
            <a:endParaRPr lang="en-US" altLang="zh-CN"/>
          </a:p>
        </p:txBody>
      </p:sp>
      <p:pic>
        <p:nvPicPr>
          <p:cNvPr id="5" name="Picture 4">
            <a:extLst>
              <a:ext uri="{FF2B5EF4-FFF2-40B4-BE49-F238E27FC236}">
                <a16:creationId xmlns:a16="http://schemas.microsoft.com/office/drawing/2014/main" id="{18B6E6E5-B7ED-DB4A-9776-D2EB3D505F3E}"/>
              </a:ext>
            </a:extLst>
          </p:cNvPr>
          <p:cNvPicPr>
            <a:picLocks noChangeAspect="1"/>
          </p:cNvPicPr>
          <p:nvPr/>
        </p:nvPicPr>
        <p:blipFill>
          <a:blip r:embed="rId2"/>
          <a:stretch>
            <a:fillRect/>
          </a:stretch>
        </p:blipFill>
        <p:spPr>
          <a:xfrm>
            <a:off x="1358268" y="2209800"/>
            <a:ext cx="6656063" cy="3803465"/>
          </a:xfrm>
          <a:prstGeom prst="rect">
            <a:avLst/>
          </a:prstGeom>
        </p:spPr>
      </p:pic>
    </p:spTree>
    <p:extLst>
      <p:ext uri="{BB962C8B-B14F-4D97-AF65-F5344CB8AC3E}">
        <p14:creationId xmlns:p14="http://schemas.microsoft.com/office/powerpoint/2010/main" val="136447341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Aesthetics</a:t>
            </a:r>
          </a:p>
        </p:txBody>
      </p:sp>
      <p:sp>
        <p:nvSpPr>
          <p:cNvPr id="3" name="Content Placeholder 2"/>
          <p:cNvSpPr>
            <a:spLocks noGrp="1"/>
          </p:cNvSpPr>
          <p:nvPr>
            <p:ph idx="1"/>
          </p:nvPr>
        </p:nvSpPr>
        <p:spPr/>
        <p:txBody>
          <a:bodyPr/>
          <a:lstStyle/>
          <a:p>
            <a:r>
              <a:rPr lang="en-US" dirty="0"/>
              <a:t>Aesthetic 6 – </a:t>
            </a:r>
            <a:r>
              <a:rPr lang="en-US" b="1" i="1" dirty="0"/>
              <a:t>Discovery</a:t>
            </a:r>
            <a:r>
              <a:rPr lang="en-US" dirty="0"/>
              <a:t>: Game as uncharted territory</a:t>
            </a:r>
          </a:p>
        </p:txBody>
      </p:sp>
      <p:sp>
        <p:nvSpPr>
          <p:cNvPr id="4" name="Footer Placeholder 3"/>
          <p:cNvSpPr>
            <a:spLocks noGrp="1"/>
          </p:cNvSpPr>
          <p:nvPr>
            <p:ph type="ftr" sz="quarter" idx="10"/>
          </p:nvPr>
        </p:nvSpPr>
        <p:spPr/>
        <p:txBody>
          <a:bodyPr/>
          <a:lstStyle/>
          <a:p>
            <a:fld id="{D0357299-C40C-42AB-B0C0-2E6E0A5A7F61}" type="slidenum">
              <a:rPr lang="en-US" altLang="zh-CN" smtClean="0"/>
              <a:pPr/>
              <a:t>13</a:t>
            </a:fld>
            <a:endParaRPr lang="en-US" altLang="zh-CN"/>
          </a:p>
        </p:txBody>
      </p:sp>
      <p:pic>
        <p:nvPicPr>
          <p:cNvPr id="5" name="Picture 4">
            <a:extLst>
              <a:ext uri="{FF2B5EF4-FFF2-40B4-BE49-F238E27FC236}">
                <a16:creationId xmlns:a16="http://schemas.microsoft.com/office/drawing/2014/main" id="{57DEDE19-D096-6B44-A336-FC4BA413E36C}"/>
              </a:ext>
            </a:extLst>
          </p:cNvPr>
          <p:cNvPicPr>
            <a:picLocks noChangeAspect="1"/>
          </p:cNvPicPr>
          <p:nvPr/>
        </p:nvPicPr>
        <p:blipFill>
          <a:blip r:embed="rId2"/>
          <a:stretch>
            <a:fillRect/>
          </a:stretch>
        </p:blipFill>
        <p:spPr>
          <a:xfrm>
            <a:off x="1333500" y="2286000"/>
            <a:ext cx="6705600" cy="3771900"/>
          </a:xfrm>
          <a:prstGeom prst="rect">
            <a:avLst/>
          </a:prstGeom>
        </p:spPr>
      </p:pic>
    </p:spTree>
    <p:extLst>
      <p:ext uri="{BB962C8B-B14F-4D97-AF65-F5344CB8AC3E}">
        <p14:creationId xmlns:p14="http://schemas.microsoft.com/office/powerpoint/2010/main" val="20310364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Aesthetics</a:t>
            </a:r>
          </a:p>
        </p:txBody>
      </p:sp>
      <p:sp>
        <p:nvSpPr>
          <p:cNvPr id="3" name="Content Placeholder 2"/>
          <p:cNvSpPr>
            <a:spLocks noGrp="1"/>
          </p:cNvSpPr>
          <p:nvPr>
            <p:ph idx="1"/>
          </p:nvPr>
        </p:nvSpPr>
        <p:spPr/>
        <p:txBody>
          <a:bodyPr/>
          <a:lstStyle/>
          <a:p>
            <a:r>
              <a:rPr lang="en-US" dirty="0"/>
              <a:t>Aesthetic 7 – </a:t>
            </a:r>
            <a:r>
              <a:rPr lang="en-US" b="1" i="1" dirty="0"/>
              <a:t>Expression</a:t>
            </a:r>
            <a:r>
              <a:rPr lang="en-US" dirty="0"/>
              <a:t>: Game as self-discovery</a:t>
            </a:r>
          </a:p>
        </p:txBody>
      </p:sp>
      <p:sp>
        <p:nvSpPr>
          <p:cNvPr id="4" name="Footer Placeholder 3"/>
          <p:cNvSpPr>
            <a:spLocks noGrp="1"/>
          </p:cNvSpPr>
          <p:nvPr>
            <p:ph type="ftr" sz="quarter" idx="10"/>
          </p:nvPr>
        </p:nvSpPr>
        <p:spPr/>
        <p:txBody>
          <a:bodyPr/>
          <a:lstStyle/>
          <a:p>
            <a:fld id="{D0357299-C40C-42AB-B0C0-2E6E0A5A7F61}" type="slidenum">
              <a:rPr lang="en-US" altLang="zh-CN" smtClean="0"/>
              <a:pPr/>
              <a:t>14</a:t>
            </a:fld>
            <a:endParaRPr lang="en-US" altLang="zh-CN"/>
          </a:p>
        </p:txBody>
      </p:sp>
      <p:pic>
        <p:nvPicPr>
          <p:cNvPr id="5" name="Picture 4">
            <a:extLst>
              <a:ext uri="{FF2B5EF4-FFF2-40B4-BE49-F238E27FC236}">
                <a16:creationId xmlns:a16="http://schemas.microsoft.com/office/drawing/2014/main" id="{BC17D752-BA2E-0B45-A1B6-6DE8A17F1DEA}"/>
              </a:ext>
            </a:extLst>
          </p:cNvPr>
          <p:cNvPicPr>
            <a:picLocks noChangeAspect="1"/>
          </p:cNvPicPr>
          <p:nvPr/>
        </p:nvPicPr>
        <p:blipFill>
          <a:blip r:embed="rId2"/>
          <a:stretch>
            <a:fillRect/>
          </a:stretch>
        </p:blipFill>
        <p:spPr>
          <a:xfrm>
            <a:off x="2743200" y="1752600"/>
            <a:ext cx="5638800" cy="4229100"/>
          </a:xfrm>
          <a:prstGeom prst="rect">
            <a:avLst/>
          </a:prstGeom>
        </p:spPr>
      </p:pic>
    </p:spTree>
    <p:extLst>
      <p:ext uri="{BB962C8B-B14F-4D97-AF65-F5344CB8AC3E}">
        <p14:creationId xmlns:p14="http://schemas.microsoft.com/office/powerpoint/2010/main" val="249632345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Aesthetics</a:t>
            </a:r>
          </a:p>
        </p:txBody>
      </p:sp>
      <p:sp>
        <p:nvSpPr>
          <p:cNvPr id="3" name="Content Placeholder 2"/>
          <p:cNvSpPr>
            <a:spLocks noGrp="1"/>
          </p:cNvSpPr>
          <p:nvPr>
            <p:ph idx="1"/>
          </p:nvPr>
        </p:nvSpPr>
        <p:spPr/>
        <p:txBody>
          <a:bodyPr/>
          <a:lstStyle/>
          <a:p>
            <a:r>
              <a:rPr lang="en-US" dirty="0"/>
              <a:t>Aesthetic 8 – </a:t>
            </a:r>
            <a:r>
              <a:rPr lang="en-US" b="1" i="1" dirty="0"/>
              <a:t>Submission</a:t>
            </a:r>
            <a:r>
              <a:rPr lang="en-US" dirty="0"/>
              <a:t>: Game as past-time</a:t>
            </a:r>
          </a:p>
        </p:txBody>
      </p:sp>
      <p:sp>
        <p:nvSpPr>
          <p:cNvPr id="4" name="Footer Placeholder 3"/>
          <p:cNvSpPr>
            <a:spLocks noGrp="1"/>
          </p:cNvSpPr>
          <p:nvPr>
            <p:ph type="ftr" sz="quarter" idx="10"/>
          </p:nvPr>
        </p:nvSpPr>
        <p:spPr/>
        <p:txBody>
          <a:bodyPr/>
          <a:lstStyle/>
          <a:p>
            <a:fld id="{D0357299-C40C-42AB-B0C0-2E6E0A5A7F61}" type="slidenum">
              <a:rPr lang="en-US" altLang="zh-CN" smtClean="0"/>
              <a:pPr/>
              <a:t>15</a:t>
            </a:fld>
            <a:endParaRPr lang="en-US" altLang="zh-CN"/>
          </a:p>
        </p:txBody>
      </p:sp>
      <p:pic>
        <p:nvPicPr>
          <p:cNvPr id="6" name="Picture 5">
            <a:extLst>
              <a:ext uri="{FF2B5EF4-FFF2-40B4-BE49-F238E27FC236}">
                <a16:creationId xmlns:a16="http://schemas.microsoft.com/office/drawing/2014/main" id="{4C6D7F61-2738-9841-BF18-1DA80AA0D238}"/>
              </a:ext>
            </a:extLst>
          </p:cNvPr>
          <p:cNvPicPr>
            <a:picLocks noChangeAspect="1"/>
          </p:cNvPicPr>
          <p:nvPr/>
        </p:nvPicPr>
        <p:blipFill>
          <a:blip r:embed="rId2"/>
          <a:stretch>
            <a:fillRect/>
          </a:stretch>
        </p:blipFill>
        <p:spPr>
          <a:xfrm>
            <a:off x="962025" y="1829990"/>
            <a:ext cx="7448550" cy="4189810"/>
          </a:xfrm>
          <a:prstGeom prst="rect">
            <a:avLst/>
          </a:prstGeom>
        </p:spPr>
      </p:pic>
    </p:spTree>
    <p:extLst>
      <p:ext uri="{BB962C8B-B14F-4D97-AF65-F5344CB8AC3E}">
        <p14:creationId xmlns:p14="http://schemas.microsoft.com/office/powerpoint/2010/main" val="346859843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Designers vs. Players</a:t>
            </a:r>
          </a:p>
        </p:txBody>
      </p:sp>
      <p:pic>
        <p:nvPicPr>
          <p:cNvPr id="6" name="Content Placeholder 5">
            <a:extLst>
              <a:ext uri="{FF2B5EF4-FFF2-40B4-BE49-F238E27FC236}">
                <a16:creationId xmlns:a16="http://schemas.microsoft.com/office/drawing/2014/main" id="{4641E277-5949-A94E-B7FC-FE6237FC8F63}"/>
              </a:ext>
            </a:extLst>
          </p:cNvPr>
          <p:cNvPicPr>
            <a:picLocks noGrp="1" noChangeAspect="1"/>
          </p:cNvPicPr>
          <p:nvPr>
            <p:ph idx="1"/>
          </p:nvPr>
        </p:nvPicPr>
        <p:blipFill>
          <a:blip r:embed="rId2"/>
          <a:stretch>
            <a:fillRect/>
          </a:stretch>
        </p:blipFill>
        <p:spPr>
          <a:xfrm>
            <a:off x="381000" y="2282093"/>
            <a:ext cx="8382000" cy="2213707"/>
          </a:xfrm>
        </p:spPr>
      </p:pic>
      <p:sp>
        <p:nvSpPr>
          <p:cNvPr id="4" name="Footer Placeholder 3"/>
          <p:cNvSpPr>
            <a:spLocks noGrp="1"/>
          </p:cNvSpPr>
          <p:nvPr>
            <p:ph type="ftr" sz="quarter" idx="10"/>
          </p:nvPr>
        </p:nvSpPr>
        <p:spPr/>
        <p:txBody>
          <a:bodyPr/>
          <a:lstStyle/>
          <a:p>
            <a:fld id="{D0357299-C40C-42AB-B0C0-2E6E0A5A7F61}" type="slidenum">
              <a:rPr lang="en-US" altLang="zh-CN" smtClean="0"/>
              <a:pPr/>
              <a:t>16</a:t>
            </a:fld>
            <a:endParaRPr lang="en-US" altLang="zh-CN"/>
          </a:p>
        </p:txBody>
      </p:sp>
    </p:spTree>
    <p:extLst>
      <p:ext uri="{BB962C8B-B14F-4D97-AF65-F5344CB8AC3E}">
        <p14:creationId xmlns:p14="http://schemas.microsoft.com/office/powerpoint/2010/main" val="140439473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Full Example: Monopoly</a:t>
            </a:r>
          </a:p>
        </p:txBody>
      </p:sp>
      <p:sp>
        <p:nvSpPr>
          <p:cNvPr id="4" name="Footer Placeholder 3"/>
          <p:cNvSpPr>
            <a:spLocks noGrp="1"/>
          </p:cNvSpPr>
          <p:nvPr>
            <p:ph type="ftr" sz="quarter" idx="10"/>
          </p:nvPr>
        </p:nvSpPr>
        <p:spPr/>
        <p:txBody>
          <a:bodyPr/>
          <a:lstStyle/>
          <a:p>
            <a:fld id="{D0357299-C40C-42AB-B0C0-2E6E0A5A7F61}" type="slidenum">
              <a:rPr lang="en-US" altLang="zh-CN" smtClean="0"/>
              <a:pPr/>
              <a:t>17</a:t>
            </a:fld>
            <a:endParaRPr lang="en-US" altLang="zh-CN"/>
          </a:p>
        </p:txBody>
      </p:sp>
      <p:pic>
        <p:nvPicPr>
          <p:cNvPr id="5" name="Picture 4">
            <a:extLst>
              <a:ext uri="{FF2B5EF4-FFF2-40B4-BE49-F238E27FC236}">
                <a16:creationId xmlns:a16="http://schemas.microsoft.com/office/drawing/2014/main" id="{7E0F6729-3E2F-1E44-911A-2B1DBF4400B6}"/>
              </a:ext>
            </a:extLst>
          </p:cNvPr>
          <p:cNvPicPr>
            <a:picLocks noChangeAspect="1"/>
          </p:cNvPicPr>
          <p:nvPr/>
        </p:nvPicPr>
        <p:blipFill>
          <a:blip r:embed="rId2"/>
          <a:stretch>
            <a:fillRect/>
          </a:stretch>
        </p:blipFill>
        <p:spPr>
          <a:xfrm>
            <a:off x="151170" y="1357726"/>
            <a:ext cx="8841660" cy="4585874"/>
          </a:xfrm>
          <a:prstGeom prst="rect">
            <a:avLst/>
          </a:prstGeom>
        </p:spPr>
      </p:pic>
    </p:spTree>
    <p:extLst>
      <p:ext uri="{BB962C8B-B14F-4D97-AF65-F5344CB8AC3E}">
        <p14:creationId xmlns:p14="http://schemas.microsoft.com/office/powerpoint/2010/main" val="316982727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1338D-1A6F-C442-AEDE-F8A4C1AD16C5}"/>
              </a:ext>
            </a:extLst>
          </p:cNvPr>
          <p:cNvSpPr>
            <a:spLocks noGrp="1"/>
          </p:cNvSpPr>
          <p:nvPr>
            <p:ph type="title"/>
          </p:nvPr>
        </p:nvSpPr>
        <p:spPr/>
        <p:txBody>
          <a:bodyPr/>
          <a:lstStyle/>
          <a:p>
            <a:r>
              <a:rPr lang="en-US" dirty="0"/>
              <a:t>Monopoly: Mechanics</a:t>
            </a:r>
          </a:p>
        </p:txBody>
      </p:sp>
      <p:sp>
        <p:nvSpPr>
          <p:cNvPr id="3" name="Content Placeholder 2">
            <a:extLst>
              <a:ext uri="{FF2B5EF4-FFF2-40B4-BE49-F238E27FC236}">
                <a16:creationId xmlns:a16="http://schemas.microsoft.com/office/drawing/2014/main" id="{8787129F-08C7-4E41-803A-D5FE14DF34AC}"/>
              </a:ext>
            </a:extLst>
          </p:cNvPr>
          <p:cNvSpPr>
            <a:spLocks noGrp="1"/>
          </p:cNvSpPr>
          <p:nvPr>
            <p:ph idx="1"/>
          </p:nvPr>
        </p:nvSpPr>
        <p:spPr/>
        <p:txBody>
          <a:bodyPr/>
          <a:lstStyle/>
          <a:p>
            <a:r>
              <a:rPr lang="en-US" dirty="0"/>
              <a:t>What are the mechanics of Monopoly?</a:t>
            </a:r>
          </a:p>
          <a:p>
            <a:pPr lvl="1"/>
            <a:r>
              <a:rPr lang="en-US" dirty="0"/>
              <a:t>Take turns.</a:t>
            </a:r>
          </a:p>
          <a:p>
            <a:pPr lvl="1"/>
            <a:r>
              <a:rPr lang="en-US" dirty="0"/>
              <a:t>Roll 2 dice: move to square</a:t>
            </a:r>
          </a:p>
          <a:p>
            <a:pPr lvl="1"/>
            <a:r>
              <a:rPr lang="en-US" dirty="0"/>
              <a:t>If not purchased, you can purchase</a:t>
            </a:r>
          </a:p>
          <a:p>
            <a:pPr lvl="2"/>
            <a:r>
              <a:rPr lang="en-US" dirty="0"/>
              <a:t>if owned, you pay rent for staying on that space</a:t>
            </a:r>
          </a:p>
          <a:p>
            <a:pPr lvl="1"/>
            <a:r>
              <a:rPr lang="en-US" dirty="0"/>
              <a:t>Can build hotels, etc. on spaces you own if you have entire color</a:t>
            </a:r>
          </a:p>
          <a:p>
            <a:pPr lvl="1"/>
            <a:r>
              <a:rPr lang="en-US" dirty="0"/>
              <a:t>other mechanics of monopoly?</a:t>
            </a:r>
          </a:p>
        </p:txBody>
      </p:sp>
      <p:sp>
        <p:nvSpPr>
          <p:cNvPr id="4" name="Footer Placeholder 3">
            <a:extLst>
              <a:ext uri="{FF2B5EF4-FFF2-40B4-BE49-F238E27FC236}">
                <a16:creationId xmlns:a16="http://schemas.microsoft.com/office/drawing/2014/main" id="{FC980F7E-B8E0-8645-AE3F-145EC28CE6E1}"/>
              </a:ext>
            </a:extLst>
          </p:cNvPr>
          <p:cNvSpPr>
            <a:spLocks noGrp="1"/>
          </p:cNvSpPr>
          <p:nvPr>
            <p:ph type="ftr" sz="quarter" idx="10"/>
          </p:nvPr>
        </p:nvSpPr>
        <p:spPr/>
        <p:txBody>
          <a:bodyPr/>
          <a:lstStyle/>
          <a:p>
            <a:fld id="{D0357299-C40C-42AB-B0C0-2E6E0A5A7F61}" type="slidenum">
              <a:rPr lang="en-US" altLang="zh-CN" smtClean="0"/>
              <a:pPr/>
              <a:t>18</a:t>
            </a:fld>
            <a:endParaRPr lang="en-US" altLang="zh-CN"/>
          </a:p>
        </p:txBody>
      </p:sp>
    </p:spTree>
    <p:extLst>
      <p:ext uri="{BB962C8B-B14F-4D97-AF65-F5344CB8AC3E}">
        <p14:creationId xmlns:p14="http://schemas.microsoft.com/office/powerpoint/2010/main" val="102903189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1338D-1A6F-C442-AEDE-F8A4C1AD16C5}"/>
              </a:ext>
            </a:extLst>
          </p:cNvPr>
          <p:cNvSpPr>
            <a:spLocks noGrp="1"/>
          </p:cNvSpPr>
          <p:nvPr>
            <p:ph type="title"/>
          </p:nvPr>
        </p:nvSpPr>
        <p:spPr/>
        <p:txBody>
          <a:bodyPr/>
          <a:lstStyle/>
          <a:p>
            <a:r>
              <a:rPr lang="en-US" dirty="0"/>
              <a:t>Monopoly: Dynamics</a:t>
            </a:r>
          </a:p>
        </p:txBody>
      </p:sp>
      <p:sp>
        <p:nvSpPr>
          <p:cNvPr id="3" name="Content Placeholder 2">
            <a:extLst>
              <a:ext uri="{FF2B5EF4-FFF2-40B4-BE49-F238E27FC236}">
                <a16:creationId xmlns:a16="http://schemas.microsoft.com/office/drawing/2014/main" id="{8787129F-08C7-4E41-803A-D5FE14DF34AC}"/>
              </a:ext>
            </a:extLst>
          </p:cNvPr>
          <p:cNvSpPr>
            <a:spLocks noGrp="1"/>
          </p:cNvSpPr>
          <p:nvPr>
            <p:ph idx="1"/>
          </p:nvPr>
        </p:nvSpPr>
        <p:spPr/>
        <p:txBody>
          <a:bodyPr/>
          <a:lstStyle/>
          <a:p>
            <a:r>
              <a:rPr lang="en-US" dirty="0"/>
              <a:t>This is the interesting part…</a:t>
            </a:r>
          </a:p>
          <a:p>
            <a:r>
              <a:rPr lang="en-US" dirty="0"/>
              <a:t>Dynamic 1: Die Rolls</a:t>
            </a:r>
          </a:p>
        </p:txBody>
      </p:sp>
      <p:sp>
        <p:nvSpPr>
          <p:cNvPr id="4" name="Footer Placeholder 3">
            <a:extLst>
              <a:ext uri="{FF2B5EF4-FFF2-40B4-BE49-F238E27FC236}">
                <a16:creationId xmlns:a16="http://schemas.microsoft.com/office/drawing/2014/main" id="{FC980F7E-B8E0-8645-AE3F-145EC28CE6E1}"/>
              </a:ext>
            </a:extLst>
          </p:cNvPr>
          <p:cNvSpPr>
            <a:spLocks noGrp="1"/>
          </p:cNvSpPr>
          <p:nvPr>
            <p:ph type="ftr" sz="quarter" idx="10"/>
          </p:nvPr>
        </p:nvSpPr>
        <p:spPr/>
        <p:txBody>
          <a:bodyPr/>
          <a:lstStyle/>
          <a:p>
            <a:fld id="{D0357299-C40C-42AB-B0C0-2E6E0A5A7F61}" type="slidenum">
              <a:rPr lang="en-US" altLang="zh-CN" smtClean="0"/>
              <a:pPr/>
              <a:t>19</a:t>
            </a:fld>
            <a:endParaRPr lang="en-US" altLang="zh-CN"/>
          </a:p>
        </p:txBody>
      </p:sp>
      <p:pic>
        <p:nvPicPr>
          <p:cNvPr id="6" name="Picture 5">
            <a:extLst>
              <a:ext uri="{FF2B5EF4-FFF2-40B4-BE49-F238E27FC236}">
                <a16:creationId xmlns:a16="http://schemas.microsoft.com/office/drawing/2014/main" id="{63BCD87F-8E99-FF4A-8E61-C2289E9BE6E1}"/>
              </a:ext>
            </a:extLst>
          </p:cNvPr>
          <p:cNvPicPr>
            <a:picLocks noChangeAspect="1"/>
          </p:cNvPicPr>
          <p:nvPr/>
        </p:nvPicPr>
        <p:blipFill>
          <a:blip r:embed="rId2"/>
          <a:stretch>
            <a:fillRect/>
          </a:stretch>
        </p:blipFill>
        <p:spPr>
          <a:xfrm>
            <a:off x="2105025" y="2514600"/>
            <a:ext cx="5162550" cy="3450347"/>
          </a:xfrm>
          <a:prstGeom prst="rect">
            <a:avLst/>
          </a:prstGeom>
        </p:spPr>
      </p:pic>
    </p:spTree>
    <p:extLst>
      <p:ext uri="{BB962C8B-B14F-4D97-AF65-F5344CB8AC3E}">
        <p14:creationId xmlns:p14="http://schemas.microsoft.com/office/powerpoint/2010/main" val="28028369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Topics</a:t>
            </a:r>
          </a:p>
        </p:txBody>
      </p:sp>
      <p:sp>
        <p:nvSpPr>
          <p:cNvPr id="3" name="Content Placeholder 2"/>
          <p:cNvSpPr>
            <a:spLocks noGrp="1"/>
          </p:cNvSpPr>
          <p:nvPr>
            <p:ph idx="1"/>
          </p:nvPr>
        </p:nvSpPr>
        <p:spPr/>
        <p:txBody>
          <a:bodyPr/>
          <a:lstStyle/>
          <a:p>
            <a:r>
              <a:rPr lang="en-US" dirty="0"/>
              <a:t>MDA Framework</a:t>
            </a:r>
          </a:p>
          <a:p>
            <a:pPr lvl="1"/>
            <a:r>
              <a:rPr lang="en-US" dirty="0"/>
              <a:t>Definition with examples</a:t>
            </a:r>
          </a:p>
          <a:p>
            <a:endParaRPr lang="en-US" dirty="0"/>
          </a:p>
          <a:p>
            <a:r>
              <a:rPr lang="en-US" dirty="0"/>
              <a:t>Two specific examples of viewing game under this lens:</a:t>
            </a:r>
          </a:p>
          <a:p>
            <a:pPr lvl="1"/>
            <a:r>
              <a:rPr lang="en-US" dirty="0"/>
              <a:t>Monopoly</a:t>
            </a:r>
          </a:p>
          <a:p>
            <a:pPr lvl="1"/>
            <a:r>
              <a:rPr lang="en-US" dirty="0"/>
              <a:t>Dark Souls 1</a:t>
            </a:r>
          </a:p>
        </p:txBody>
      </p:sp>
      <p:sp>
        <p:nvSpPr>
          <p:cNvPr id="4" name="Footer Placeholder 3"/>
          <p:cNvSpPr>
            <a:spLocks noGrp="1"/>
          </p:cNvSpPr>
          <p:nvPr>
            <p:ph type="ftr" sz="quarter" idx="10"/>
          </p:nvPr>
        </p:nvSpPr>
        <p:spPr/>
        <p:txBody>
          <a:bodyPr/>
          <a:lstStyle/>
          <a:p>
            <a:fld id="{D0357299-C40C-42AB-B0C0-2E6E0A5A7F61}" type="slidenum">
              <a:rPr lang="en-US" altLang="zh-CN" smtClean="0"/>
              <a:pPr/>
              <a:t>2</a:t>
            </a:fld>
            <a:endParaRPr lang="en-US" altLang="zh-CN"/>
          </a:p>
        </p:txBody>
      </p:sp>
    </p:spTree>
    <p:extLst>
      <p:ext uri="{BB962C8B-B14F-4D97-AF65-F5344CB8AC3E}">
        <p14:creationId xmlns:p14="http://schemas.microsoft.com/office/powerpoint/2010/main" val="1663472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1338D-1A6F-C442-AEDE-F8A4C1AD16C5}"/>
              </a:ext>
            </a:extLst>
          </p:cNvPr>
          <p:cNvSpPr>
            <a:spLocks noGrp="1"/>
          </p:cNvSpPr>
          <p:nvPr>
            <p:ph type="title"/>
          </p:nvPr>
        </p:nvSpPr>
        <p:spPr/>
        <p:txBody>
          <a:bodyPr/>
          <a:lstStyle/>
          <a:p>
            <a:r>
              <a:rPr lang="en-US" dirty="0"/>
              <a:t>Monopoly: Dynamics</a:t>
            </a:r>
          </a:p>
        </p:txBody>
      </p:sp>
      <p:sp>
        <p:nvSpPr>
          <p:cNvPr id="4" name="Footer Placeholder 3">
            <a:extLst>
              <a:ext uri="{FF2B5EF4-FFF2-40B4-BE49-F238E27FC236}">
                <a16:creationId xmlns:a16="http://schemas.microsoft.com/office/drawing/2014/main" id="{FC980F7E-B8E0-8645-AE3F-145EC28CE6E1}"/>
              </a:ext>
            </a:extLst>
          </p:cNvPr>
          <p:cNvSpPr>
            <a:spLocks noGrp="1"/>
          </p:cNvSpPr>
          <p:nvPr>
            <p:ph type="ftr" sz="quarter" idx="10"/>
          </p:nvPr>
        </p:nvSpPr>
        <p:spPr/>
        <p:txBody>
          <a:bodyPr/>
          <a:lstStyle/>
          <a:p>
            <a:fld id="{D0357299-C40C-42AB-B0C0-2E6E0A5A7F61}" type="slidenum">
              <a:rPr lang="en-US" altLang="zh-CN" smtClean="0"/>
              <a:pPr/>
              <a:t>20</a:t>
            </a:fld>
            <a:endParaRPr lang="en-US" altLang="zh-CN"/>
          </a:p>
        </p:txBody>
      </p:sp>
      <p:pic>
        <p:nvPicPr>
          <p:cNvPr id="5" name="Picture 4">
            <a:extLst>
              <a:ext uri="{FF2B5EF4-FFF2-40B4-BE49-F238E27FC236}">
                <a16:creationId xmlns:a16="http://schemas.microsoft.com/office/drawing/2014/main" id="{C1CFED5C-B334-7847-9E0E-3E73FE062A4C}"/>
              </a:ext>
            </a:extLst>
          </p:cNvPr>
          <p:cNvPicPr>
            <a:picLocks noChangeAspect="1"/>
          </p:cNvPicPr>
          <p:nvPr/>
        </p:nvPicPr>
        <p:blipFill>
          <a:blip r:embed="rId2"/>
          <a:stretch>
            <a:fillRect/>
          </a:stretch>
        </p:blipFill>
        <p:spPr>
          <a:xfrm>
            <a:off x="1869830" y="1147571"/>
            <a:ext cx="5597770" cy="4948429"/>
          </a:xfrm>
          <a:prstGeom prst="rect">
            <a:avLst/>
          </a:prstGeom>
        </p:spPr>
      </p:pic>
    </p:spTree>
    <p:extLst>
      <p:ext uri="{BB962C8B-B14F-4D97-AF65-F5344CB8AC3E}">
        <p14:creationId xmlns:p14="http://schemas.microsoft.com/office/powerpoint/2010/main" val="23827147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1338D-1A6F-C442-AEDE-F8A4C1AD16C5}"/>
              </a:ext>
            </a:extLst>
          </p:cNvPr>
          <p:cNvSpPr>
            <a:spLocks noGrp="1"/>
          </p:cNvSpPr>
          <p:nvPr>
            <p:ph type="title"/>
          </p:nvPr>
        </p:nvSpPr>
        <p:spPr/>
        <p:txBody>
          <a:bodyPr/>
          <a:lstStyle/>
          <a:p>
            <a:r>
              <a:rPr lang="en-US" dirty="0"/>
              <a:t>Monopoly: Dynamics</a:t>
            </a:r>
          </a:p>
        </p:txBody>
      </p:sp>
      <p:sp>
        <p:nvSpPr>
          <p:cNvPr id="3" name="Content Placeholder 2">
            <a:extLst>
              <a:ext uri="{FF2B5EF4-FFF2-40B4-BE49-F238E27FC236}">
                <a16:creationId xmlns:a16="http://schemas.microsoft.com/office/drawing/2014/main" id="{8787129F-08C7-4E41-803A-D5FE14DF34AC}"/>
              </a:ext>
            </a:extLst>
          </p:cNvPr>
          <p:cNvSpPr>
            <a:spLocks noGrp="1"/>
          </p:cNvSpPr>
          <p:nvPr>
            <p:ph idx="1"/>
          </p:nvPr>
        </p:nvSpPr>
        <p:spPr/>
        <p:txBody>
          <a:bodyPr/>
          <a:lstStyle/>
          <a:p>
            <a:r>
              <a:rPr lang="en-US" dirty="0"/>
              <a:t>This is the interesting part…</a:t>
            </a:r>
          </a:p>
          <a:p>
            <a:r>
              <a:rPr lang="en-US" dirty="0"/>
              <a:t>Dynamic 2: Feedback loop</a:t>
            </a:r>
          </a:p>
        </p:txBody>
      </p:sp>
      <p:sp>
        <p:nvSpPr>
          <p:cNvPr id="4" name="Footer Placeholder 3">
            <a:extLst>
              <a:ext uri="{FF2B5EF4-FFF2-40B4-BE49-F238E27FC236}">
                <a16:creationId xmlns:a16="http://schemas.microsoft.com/office/drawing/2014/main" id="{FC980F7E-B8E0-8645-AE3F-145EC28CE6E1}"/>
              </a:ext>
            </a:extLst>
          </p:cNvPr>
          <p:cNvSpPr>
            <a:spLocks noGrp="1"/>
          </p:cNvSpPr>
          <p:nvPr>
            <p:ph type="ftr" sz="quarter" idx="10"/>
          </p:nvPr>
        </p:nvSpPr>
        <p:spPr/>
        <p:txBody>
          <a:bodyPr/>
          <a:lstStyle/>
          <a:p>
            <a:fld id="{D0357299-C40C-42AB-B0C0-2E6E0A5A7F61}" type="slidenum">
              <a:rPr lang="en-US" altLang="zh-CN" smtClean="0"/>
              <a:pPr/>
              <a:t>21</a:t>
            </a:fld>
            <a:endParaRPr lang="en-US" altLang="zh-CN"/>
          </a:p>
        </p:txBody>
      </p:sp>
      <p:pic>
        <p:nvPicPr>
          <p:cNvPr id="7" name="Picture 6">
            <a:extLst>
              <a:ext uri="{FF2B5EF4-FFF2-40B4-BE49-F238E27FC236}">
                <a16:creationId xmlns:a16="http://schemas.microsoft.com/office/drawing/2014/main" id="{9414B194-27C6-CB44-B508-489757F38388}"/>
              </a:ext>
            </a:extLst>
          </p:cNvPr>
          <p:cNvPicPr>
            <a:picLocks noChangeAspect="1"/>
          </p:cNvPicPr>
          <p:nvPr/>
        </p:nvPicPr>
        <p:blipFill>
          <a:blip r:embed="rId2"/>
          <a:stretch>
            <a:fillRect/>
          </a:stretch>
        </p:blipFill>
        <p:spPr>
          <a:xfrm>
            <a:off x="1854200" y="2286000"/>
            <a:ext cx="5664200" cy="3714832"/>
          </a:xfrm>
          <a:prstGeom prst="rect">
            <a:avLst/>
          </a:prstGeom>
        </p:spPr>
      </p:pic>
    </p:spTree>
    <p:extLst>
      <p:ext uri="{BB962C8B-B14F-4D97-AF65-F5344CB8AC3E}">
        <p14:creationId xmlns:p14="http://schemas.microsoft.com/office/powerpoint/2010/main" val="26588150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1338D-1A6F-C442-AEDE-F8A4C1AD16C5}"/>
              </a:ext>
            </a:extLst>
          </p:cNvPr>
          <p:cNvSpPr>
            <a:spLocks noGrp="1"/>
          </p:cNvSpPr>
          <p:nvPr>
            <p:ph type="title"/>
          </p:nvPr>
        </p:nvSpPr>
        <p:spPr/>
        <p:txBody>
          <a:bodyPr/>
          <a:lstStyle/>
          <a:p>
            <a:r>
              <a:rPr lang="en-US" dirty="0"/>
              <a:t>Monopoly: Aesthetics</a:t>
            </a:r>
          </a:p>
        </p:txBody>
      </p:sp>
      <p:sp>
        <p:nvSpPr>
          <p:cNvPr id="3" name="Content Placeholder 2">
            <a:extLst>
              <a:ext uri="{FF2B5EF4-FFF2-40B4-BE49-F238E27FC236}">
                <a16:creationId xmlns:a16="http://schemas.microsoft.com/office/drawing/2014/main" id="{8787129F-08C7-4E41-803A-D5FE14DF34AC}"/>
              </a:ext>
            </a:extLst>
          </p:cNvPr>
          <p:cNvSpPr>
            <a:spLocks noGrp="1"/>
          </p:cNvSpPr>
          <p:nvPr>
            <p:ph idx="1"/>
          </p:nvPr>
        </p:nvSpPr>
        <p:spPr/>
        <p:txBody>
          <a:bodyPr/>
          <a:lstStyle/>
          <a:p>
            <a:r>
              <a:rPr lang="en-US" dirty="0"/>
              <a:t>What are the aesthetics of monopoly?</a:t>
            </a:r>
          </a:p>
          <a:p>
            <a:pPr lvl="1"/>
            <a:r>
              <a:rPr lang="en-US" dirty="0"/>
              <a:t>Challenge: Competitively trying to beat each other</a:t>
            </a:r>
          </a:p>
          <a:p>
            <a:endParaRPr lang="en-US" dirty="0"/>
          </a:p>
          <a:p>
            <a:r>
              <a:rPr lang="en-US" dirty="0"/>
              <a:t>But there is more to it than that. The aesthetics we listed don’t really capture the emotional response of monopoly</a:t>
            </a:r>
          </a:p>
          <a:p>
            <a:pPr lvl="1"/>
            <a:r>
              <a:rPr lang="en-US" dirty="0"/>
              <a:t>Winner-take-all</a:t>
            </a:r>
          </a:p>
          <a:p>
            <a:pPr lvl="1"/>
            <a:r>
              <a:rPr lang="en-US" dirty="0"/>
              <a:t>For losers: Hopelessness, frustration, etc.</a:t>
            </a:r>
          </a:p>
        </p:txBody>
      </p:sp>
      <p:sp>
        <p:nvSpPr>
          <p:cNvPr id="4" name="Footer Placeholder 3">
            <a:extLst>
              <a:ext uri="{FF2B5EF4-FFF2-40B4-BE49-F238E27FC236}">
                <a16:creationId xmlns:a16="http://schemas.microsoft.com/office/drawing/2014/main" id="{FC980F7E-B8E0-8645-AE3F-145EC28CE6E1}"/>
              </a:ext>
            </a:extLst>
          </p:cNvPr>
          <p:cNvSpPr>
            <a:spLocks noGrp="1"/>
          </p:cNvSpPr>
          <p:nvPr>
            <p:ph type="ftr" sz="quarter" idx="10"/>
          </p:nvPr>
        </p:nvSpPr>
        <p:spPr/>
        <p:txBody>
          <a:bodyPr/>
          <a:lstStyle/>
          <a:p>
            <a:fld id="{D0357299-C40C-42AB-B0C0-2E6E0A5A7F61}" type="slidenum">
              <a:rPr lang="en-US" altLang="zh-CN" smtClean="0"/>
              <a:pPr/>
              <a:t>22</a:t>
            </a:fld>
            <a:endParaRPr lang="en-US" altLang="zh-CN"/>
          </a:p>
        </p:txBody>
      </p:sp>
    </p:spTree>
    <p:extLst>
      <p:ext uri="{BB962C8B-B14F-4D97-AF65-F5344CB8AC3E}">
        <p14:creationId xmlns:p14="http://schemas.microsoft.com/office/powerpoint/2010/main" val="26830553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1338D-1A6F-C442-AEDE-F8A4C1AD16C5}"/>
              </a:ext>
            </a:extLst>
          </p:cNvPr>
          <p:cNvSpPr>
            <a:spLocks noGrp="1"/>
          </p:cNvSpPr>
          <p:nvPr>
            <p:ph type="title"/>
          </p:nvPr>
        </p:nvSpPr>
        <p:spPr/>
        <p:txBody>
          <a:bodyPr/>
          <a:lstStyle/>
          <a:p>
            <a:r>
              <a:rPr lang="en-US" dirty="0"/>
              <a:t>Last Example: Dark Souls 1</a:t>
            </a:r>
          </a:p>
        </p:txBody>
      </p:sp>
      <p:sp>
        <p:nvSpPr>
          <p:cNvPr id="4" name="Footer Placeholder 3">
            <a:extLst>
              <a:ext uri="{FF2B5EF4-FFF2-40B4-BE49-F238E27FC236}">
                <a16:creationId xmlns:a16="http://schemas.microsoft.com/office/drawing/2014/main" id="{FC980F7E-B8E0-8645-AE3F-145EC28CE6E1}"/>
              </a:ext>
            </a:extLst>
          </p:cNvPr>
          <p:cNvSpPr>
            <a:spLocks noGrp="1"/>
          </p:cNvSpPr>
          <p:nvPr>
            <p:ph type="ftr" sz="quarter" idx="10"/>
          </p:nvPr>
        </p:nvSpPr>
        <p:spPr/>
        <p:txBody>
          <a:bodyPr/>
          <a:lstStyle/>
          <a:p>
            <a:fld id="{D0357299-C40C-42AB-B0C0-2E6E0A5A7F61}" type="slidenum">
              <a:rPr lang="en-US" altLang="zh-CN" smtClean="0"/>
              <a:pPr/>
              <a:t>23</a:t>
            </a:fld>
            <a:endParaRPr lang="en-US" altLang="zh-CN"/>
          </a:p>
        </p:txBody>
      </p:sp>
      <p:pic>
        <p:nvPicPr>
          <p:cNvPr id="1026" name="Picture 2" descr="Image result for dark souls 1 bonfire">
            <a:extLst>
              <a:ext uri="{FF2B5EF4-FFF2-40B4-BE49-F238E27FC236}">
                <a16:creationId xmlns:a16="http://schemas.microsoft.com/office/drawing/2014/main" id="{E3A396FE-CD99-C842-A6F5-D1E34CD96A7B}"/>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49300" y="1371600"/>
            <a:ext cx="7874000" cy="44196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6505146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1338D-1A6F-C442-AEDE-F8A4C1AD16C5}"/>
              </a:ext>
            </a:extLst>
          </p:cNvPr>
          <p:cNvSpPr>
            <a:spLocks noGrp="1"/>
          </p:cNvSpPr>
          <p:nvPr>
            <p:ph type="title"/>
          </p:nvPr>
        </p:nvSpPr>
        <p:spPr/>
        <p:txBody>
          <a:bodyPr/>
          <a:lstStyle/>
          <a:p>
            <a:r>
              <a:rPr lang="en-US" dirty="0"/>
              <a:t>Dark Souls: Mechanics</a:t>
            </a:r>
          </a:p>
        </p:txBody>
      </p:sp>
      <p:sp>
        <p:nvSpPr>
          <p:cNvPr id="3" name="Content Placeholder 2">
            <a:extLst>
              <a:ext uri="{FF2B5EF4-FFF2-40B4-BE49-F238E27FC236}">
                <a16:creationId xmlns:a16="http://schemas.microsoft.com/office/drawing/2014/main" id="{8787129F-08C7-4E41-803A-D5FE14DF34AC}"/>
              </a:ext>
            </a:extLst>
          </p:cNvPr>
          <p:cNvSpPr>
            <a:spLocks noGrp="1"/>
          </p:cNvSpPr>
          <p:nvPr>
            <p:ph idx="1"/>
          </p:nvPr>
        </p:nvSpPr>
        <p:spPr/>
        <p:txBody>
          <a:bodyPr/>
          <a:lstStyle/>
          <a:p>
            <a:r>
              <a:rPr lang="en-US" dirty="0"/>
              <a:t>Dungeon Crawler</a:t>
            </a:r>
          </a:p>
          <a:p>
            <a:pPr lvl="1"/>
            <a:r>
              <a:rPr lang="en-US" dirty="0"/>
              <a:t>Bonfire is save point</a:t>
            </a:r>
          </a:p>
          <a:p>
            <a:pPr lvl="1"/>
            <a:r>
              <a:rPr lang="en-US" dirty="0"/>
              <a:t>Try to get to next bonfire, kill baddies along the way</a:t>
            </a:r>
          </a:p>
          <a:p>
            <a:pPr lvl="2"/>
            <a:r>
              <a:rPr lang="en-US" dirty="0"/>
              <a:t>If you die, go back to bonfire and try again</a:t>
            </a:r>
          </a:p>
          <a:p>
            <a:pPr lvl="1"/>
            <a:r>
              <a:rPr lang="en-US" dirty="0"/>
              <a:t>Money = souls. If you die, drop all your stuff at your death location</a:t>
            </a:r>
          </a:p>
          <a:p>
            <a:pPr lvl="2"/>
            <a:r>
              <a:rPr lang="en-US" dirty="0"/>
              <a:t>Try to get back there on next try to get stuff back</a:t>
            </a:r>
          </a:p>
          <a:p>
            <a:pPr lvl="1"/>
            <a:r>
              <a:rPr lang="en-US" dirty="0"/>
              <a:t>Spend souls to level up, upgrade weapons, etc.</a:t>
            </a:r>
          </a:p>
          <a:p>
            <a:pPr lvl="1"/>
            <a:endParaRPr lang="en-US" dirty="0"/>
          </a:p>
        </p:txBody>
      </p:sp>
      <p:sp>
        <p:nvSpPr>
          <p:cNvPr id="4" name="Footer Placeholder 3">
            <a:extLst>
              <a:ext uri="{FF2B5EF4-FFF2-40B4-BE49-F238E27FC236}">
                <a16:creationId xmlns:a16="http://schemas.microsoft.com/office/drawing/2014/main" id="{FC980F7E-B8E0-8645-AE3F-145EC28CE6E1}"/>
              </a:ext>
            </a:extLst>
          </p:cNvPr>
          <p:cNvSpPr>
            <a:spLocks noGrp="1"/>
          </p:cNvSpPr>
          <p:nvPr>
            <p:ph type="ftr" sz="quarter" idx="10"/>
          </p:nvPr>
        </p:nvSpPr>
        <p:spPr/>
        <p:txBody>
          <a:bodyPr/>
          <a:lstStyle/>
          <a:p>
            <a:fld id="{D0357299-C40C-42AB-B0C0-2E6E0A5A7F61}" type="slidenum">
              <a:rPr lang="en-US" altLang="zh-CN" smtClean="0"/>
              <a:pPr/>
              <a:t>24</a:t>
            </a:fld>
            <a:endParaRPr lang="en-US" altLang="zh-CN"/>
          </a:p>
        </p:txBody>
      </p:sp>
    </p:spTree>
    <p:extLst>
      <p:ext uri="{BB962C8B-B14F-4D97-AF65-F5344CB8AC3E}">
        <p14:creationId xmlns:p14="http://schemas.microsoft.com/office/powerpoint/2010/main" val="310678459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1338D-1A6F-C442-AEDE-F8A4C1AD16C5}"/>
              </a:ext>
            </a:extLst>
          </p:cNvPr>
          <p:cNvSpPr>
            <a:spLocks noGrp="1"/>
          </p:cNvSpPr>
          <p:nvPr>
            <p:ph type="title"/>
          </p:nvPr>
        </p:nvSpPr>
        <p:spPr/>
        <p:txBody>
          <a:bodyPr/>
          <a:lstStyle/>
          <a:p>
            <a:r>
              <a:rPr lang="en-US" dirty="0"/>
              <a:t>Dark Souls: Dynamics</a:t>
            </a:r>
          </a:p>
        </p:txBody>
      </p:sp>
      <p:sp>
        <p:nvSpPr>
          <p:cNvPr id="3" name="Content Placeholder 2">
            <a:extLst>
              <a:ext uri="{FF2B5EF4-FFF2-40B4-BE49-F238E27FC236}">
                <a16:creationId xmlns:a16="http://schemas.microsoft.com/office/drawing/2014/main" id="{8787129F-08C7-4E41-803A-D5FE14DF34AC}"/>
              </a:ext>
            </a:extLst>
          </p:cNvPr>
          <p:cNvSpPr>
            <a:spLocks noGrp="1"/>
          </p:cNvSpPr>
          <p:nvPr>
            <p:ph idx="1"/>
          </p:nvPr>
        </p:nvSpPr>
        <p:spPr/>
        <p:txBody>
          <a:bodyPr/>
          <a:lstStyle/>
          <a:p>
            <a:r>
              <a:rPr lang="en-US" sz="2400" dirty="0"/>
              <a:t>SO MANY, but here are some notable ones:</a:t>
            </a:r>
          </a:p>
          <a:p>
            <a:endParaRPr lang="en-US" sz="2400" dirty="0"/>
          </a:p>
          <a:p>
            <a:r>
              <a:rPr lang="en-US" sz="2400" b="1" i="1" dirty="0"/>
              <a:t>Bonfire restores health, “potions”, but revives all enemies</a:t>
            </a:r>
            <a:r>
              <a:rPr lang="en-US" sz="2400" dirty="0"/>
              <a:t>.</a:t>
            </a:r>
          </a:p>
          <a:p>
            <a:pPr lvl="1"/>
            <a:r>
              <a:rPr lang="en-US" sz="2400" dirty="0"/>
              <a:t>Dynamic: Bonfire is safe space, but resets all challenges. You are forced to go through the baddies in one try at some point.</a:t>
            </a:r>
          </a:p>
          <a:p>
            <a:pPr lvl="1"/>
            <a:endParaRPr lang="en-US" sz="2400" dirty="0"/>
          </a:p>
          <a:p>
            <a:r>
              <a:rPr lang="en-US" sz="2400" b="1" i="1" dirty="0"/>
              <a:t>No warping, you must walk everywhere!</a:t>
            </a:r>
          </a:p>
          <a:p>
            <a:pPr lvl="1"/>
            <a:r>
              <a:rPr lang="en-US" sz="2400" dirty="0"/>
              <a:t>Dynamic: As you get further away from known safe areas, situation becomes much more risky and dangerous (Don’t want to lose all of your souls!)</a:t>
            </a:r>
          </a:p>
          <a:p>
            <a:pPr lvl="1"/>
            <a:r>
              <a:rPr lang="en-US" sz="2400" dirty="0"/>
              <a:t>Want safety, have to walk all the way out!!</a:t>
            </a:r>
          </a:p>
        </p:txBody>
      </p:sp>
      <p:sp>
        <p:nvSpPr>
          <p:cNvPr id="4" name="Footer Placeholder 3">
            <a:extLst>
              <a:ext uri="{FF2B5EF4-FFF2-40B4-BE49-F238E27FC236}">
                <a16:creationId xmlns:a16="http://schemas.microsoft.com/office/drawing/2014/main" id="{FC980F7E-B8E0-8645-AE3F-145EC28CE6E1}"/>
              </a:ext>
            </a:extLst>
          </p:cNvPr>
          <p:cNvSpPr>
            <a:spLocks noGrp="1"/>
          </p:cNvSpPr>
          <p:nvPr>
            <p:ph type="ftr" sz="quarter" idx="10"/>
          </p:nvPr>
        </p:nvSpPr>
        <p:spPr/>
        <p:txBody>
          <a:bodyPr/>
          <a:lstStyle/>
          <a:p>
            <a:fld id="{D0357299-C40C-42AB-B0C0-2E6E0A5A7F61}" type="slidenum">
              <a:rPr lang="en-US" altLang="zh-CN" smtClean="0"/>
              <a:pPr/>
              <a:t>25</a:t>
            </a:fld>
            <a:endParaRPr lang="en-US" altLang="zh-CN"/>
          </a:p>
        </p:txBody>
      </p:sp>
    </p:spTree>
    <p:extLst>
      <p:ext uri="{BB962C8B-B14F-4D97-AF65-F5344CB8AC3E}">
        <p14:creationId xmlns:p14="http://schemas.microsoft.com/office/powerpoint/2010/main" val="29500321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1338D-1A6F-C442-AEDE-F8A4C1AD16C5}"/>
              </a:ext>
            </a:extLst>
          </p:cNvPr>
          <p:cNvSpPr>
            <a:spLocks noGrp="1"/>
          </p:cNvSpPr>
          <p:nvPr>
            <p:ph type="title"/>
          </p:nvPr>
        </p:nvSpPr>
        <p:spPr/>
        <p:txBody>
          <a:bodyPr/>
          <a:lstStyle/>
          <a:p>
            <a:r>
              <a:rPr lang="en-US" dirty="0"/>
              <a:t>Dark Souls: Dynamics</a:t>
            </a:r>
          </a:p>
        </p:txBody>
      </p:sp>
      <p:sp>
        <p:nvSpPr>
          <p:cNvPr id="3" name="Content Placeholder 2">
            <a:extLst>
              <a:ext uri="{FF2B5EF4-FFF2-40B4-BE49-F238E27FC236}">
                <a16:creationId xmlns:a16="http://schemas.microsoft.com/office/drawing/2014/main" id="{8787129F-08C7-4E41-803A-D5FE14DF34AC}"/>
              </a:ext>
            </a:extLst>
          </p:cNvPr>
          <p:cNvSpPr>
            <a:spLocks noGrp="1"/>
          </p:cNvSpPr>
          <p:nvPr>
            <p:ph idx="1"/>
          </p:nvPr>
        </p:nvSpPr>
        <p:spPr/>
        <p:txBody>
          <a:bodyPr/>
          <a:lstStyle/>
          <a:p>
            <a:r>
              <a:rPr lang="en-US" sz="2400" b="1" i="1" dirty="0"/>
              <a:t>Holding shield up makes stamina recover more slowly. Swinging sword depletes stamina, getting hit on shield depletes it too.</a:t>
            </a:r>
          </a:p>
          <a:p>
            <a:pPr lvl="1"/>
            <a:r>
              <a:rPr lang="en-US" sz="2400" dirty="0"/>
              <a:t>Dynamic: Nice tradeoff between attack and defense. Attack too much and you are at risk of being punished. Defend too much and stamina won’t recover</a:t>
            </a:r>
          </a:p>
          <a:p>
            <a:pPr lvl="1"/>
            <a:endParaRPr lang="en-US" sz="2400" dirty="0"/>
          </a:p>
          <a:p>
            <a:pPr lvl="1"/>
            <a:endParaRPr lang="en-US" sz="2400" dirty="0"/>
          </a:p>
        </p:txBody>
      </p:sp>
      <p:sp>
        <p:nvSpPr>
          <p:cNvPr id="4" name="Footer Placeholder 3">
            <a:extLst>
              <a:ext uri="{FF2B5EF4-FFF2-40B4-BE49-F238E27FC236}">
                <a16:creationId xmlns:a16="http://schemas.microsoft.com/office/drawing/2014/main" id="{FC980F7E-B8E0-8645-AE3F-145EC28CE6E1}"/>
              </a:ext>
            </a:extLst>
          </p:cNvPr>
          <p:cNvSpPr>
            <a:spLocks noGrp="1"/>
          </p:cNvSpPr>
          <p:nvPr>
            <p:ph type="ftr" sz="quarter" idx="10"/>
          </p:nvPr>
        </p:nvSpPr>
        <p:spPr/>
        <p:txBody>
          <a:bodyPr/>
          <a:lstStyle/>
          <a:p>
            <a:fld id="{D0357299-C40C-42AB-B0C0-2E6E0A5A7F61}" type="slidenum">
              <a:rPr lang="en-US" altLang="zh-CN" smtClean="0"/>
              <a:pPr/>
              <a:t>26</a:t>
            </a:fld>
            <a:endParaRPr lang="en-US" altLang="zh-CN"/>
          </a:p>
        </p:txBody>
      </p:sp>
    </p:spTree>
    <p:extLst>
      <p:ext uri="{BB962C8B-B14F-4D97-AF65-F5344CB8AC3E}">
        <p14:creationId xmlns:p14="http://schemas.microsoft.com/office/powerpoint/2010/main" val="342912858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1338D-1A6F-C442-AEDE-F8A4C1AD16C5}"/>
              </a:ext>
            </a:extLst>
          </p:cNvPr>
          <p:cNvSpPr>
            <a:spLocks noGrp="1"/>
          </p:cNvSpPr>
          <p:nvPr>
            <p:ph type="title"/>
          </p:nvPr>
        </p:nvSpPr>
        <p:spPr/>
        <p:txBody>
          <a:bodyPr/>
          <a:lstStyle/>
          <a:p>
            <a:r>
              <a:rPr lang="en-US" dirty="0"/>
              <a:t>Dark Souls: Aesthetics</a:t>
            </a:r>
          </a:p>
        </p:txBody>
      </p:sp>
      <p:sp>
        <p:nvSpPr>
          <p:cNvPr id="3" name="Content Placeholder 2">
            <a:extLst>
              <a:ext uri="{FF2B5EF4-FFF2-40B4-BE49-F238E27FC236}">
                <a16:creationId xmlns:a16="http://schemas.microsoft.com/office/drawing/2014/main" id="{8787129F-08C7-4E41-803A-D5FE14DF34AC}"/>
              </a:ext>
            </a:extLst>
          </p:cNvPr>
          <p:cNvSpPr>
            <a:spLocks noGrp="1"/>
          </p:cNvSpPr>
          <p:nvPr>
            <p:ph idx="1"/>
          </p:nvPr>
        </p:nvSpPr>
        <p:spPr>
          <a:xfrm>
            <a:off x="381000" y="1082040"/>
            <a:ext cx="8382000" cy="5699760"/>
          </a:xfrm>
        </p:spPr>
        <p:txBody>
          <a:bodyPr/>
          <a:lstStyle/>
          <a:p>
            <a:r>
              <a:rPr lang="en-US" sz="2400" dirty="0"/>
              <a:t>From our list:</a:t>
            </a:r>
          </a:p>
          <a:p>
            <a:pPr lvl="1"/>
            <a:r>
              <a:rPr lang="en-US" sz="2000" dirty="0"/>
              <a:t>Challenge: Game is essentially a big obstacle course</a:t>
            </a:r>
          </a:p>
          <a:p>
            <a:pPr lvl="1"/>
            <a:r>
              <a:rPr lang="en-US" sz="2000" dirty="0"/>
              <a:t>Narrative: Woven with a story about a character on a hopeless quest to undo a curse in a hopeless, darkening world. </a:t>
            </a:r>
          </a:p>
          <a:p>
            <a:pPr lvl="1"/>
            <a:r>
              <a:rPr lang="en-US" sz="2000" dirty="0"/>
              <a:t>Fellowship: Online play allows others to entire your world and assist you with tough bosses.</a:t>
            </a:r>
          </a:p>
          <a:p>
            <a:pPr lvl="1"/>
            <a:endParaRPr lang="en-US" sz="2000" dirty="0"/>
          </a:p>
          <a:p>
            <a:r>
              <a:rPr lang="en-US" sz="2400" dirty="0"/>
              <a:t>Others, the mechanics and dynamics weave really well to create the feelings of:</a:t>
            </a:r>
          </a:p>
          <a:p>
            <a:pPr lvl="1"/>
            <a:r>
              <a:rPr lang="en-US" sz="2000" dirty="0"/>
              <a:t>Hopelessness: The game hardly tells you what to do. Undo a curse…go on and figure it out on your own, no one really knows how to do it.</a:t>
            </a:r>
          </a:p>
          <a:p>
            <a:pPr lvl="1"/>
            <a:r>
              <a:rPr lang="en-US" sz="2000" dirty="0"/>
              <a:t>Loneliness: As you descend further and further from the safety of a bonfire. Even the bonfires are a bit depressing.</a:t>
            </a:r>
          </a:p>
          <a:p>
            <a:pPr lvl="1"/>
            <a:r>
              <a:rPr lang="en-US" sz="2000" dirty="0"/>
              <a:t>Elation: When you overcome a challenge</a:t>
            </a:r>
          </a:p>
        </p:txBody>
      </p:sp>
      <p:sp>
        <p:nvSpPr>
          <p:cNvPr id="4" name="Footer Placeholder 3">
            <a:extLst>
              <a:ext uri="{FF2B5EF4-FFF2-40B4-BE49-F238E27FC236}">
                <a16:creationId xmlns:a16="http://schemas.microsoft.com/office/drawing/2014/main" id="{FC980F7E-B8E0-8645-AE3F-145EC28CE6E1}"/>
              </a:ext>
            </a:extLst>
          </p:cNvPr>
          <p:cNvSpPr>
            <a:spLocks noGrp="1"/>
          </p:cNvSpPr>
          <p:nvPr>
            <p:ph type="ftr" sz="quarter" idx="10"/>
          </p:nvPr>
        </p:nvSpPr>
        <p:spPr/>
        <p:txBody>
          <a:bodyPr/>
          <a:lstStyle/>
          <a:p>
            <a:fld id="{D0357299-C40C-42AB-B0C0-2E6E0A5A7F61}" type="slidenum">
              <a:rPr lang="en-US" altLang="zh-CN" smtClean="0"/>
              <a:pPr/>
              <a:t>27</a:t>
            </a:fld>
            <a:endParaRPr lang="en-US" altLang="zh-CN"/>
          </a:p>
        </p:txBody>
      </p:sp>
    </p:spTree>
    <p:extLst>
      <p:ext uri="{BB962C8B-B14F-4D97-AF65-F5344CB8AC3E}">
        <p14:creationId xmlns:p14="http://schemas.microsoft.com/office/powerpoint/2010/main" val="293708500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41338D-1A6F-C442-AEDE-F8A4C1AD16C5}"/>
              </a:ext>
            </a:extLst>
          </p:cNvPr>
          <p:cNvSpPr>
            <a:spLocks noGrp="1"/>
          </p:cNvSpPr>
          <p:nvPr>
            <p:ph type="title"/>
          </p:nvPr>
        </p:nvSpPr>
        <p:spPr/>
        <p:txBody>
          <a:bodyPr/>
          <a:lstStyle/>
          <a:p>
            <a:r>
              <a:rPr lang="en-US" dirty="0"/>
              <a:t>Dark Souls: Aesthetics</a:t>
            </a:r>
          </a:p>
        </p:txBody>
      </p:sp>
      <p:sp>
        <p:nvSpPr>
          <p:cNvPr id="3" name="Content Placeholder 2">
            <a:extLst>
              <a:ext uri="{FF2B5EF4-FFF2-40B4-BE49-F238E27FC236}">
                <a16:creationId xmlns:a16="http://schemas.microsoft.com/office/drawing/2014/main" id="{8787129F-08C7-4E41-803A-D5FE14DF34AC}"/>
              </a:ext>
            </a:extLst>
          </p:cNvPr>
          <p:cNvSpPr>
            <a:spLocks noGrp="1"/>
          </p:cNvSpPr>
          <p:nvPr>
            <p:ph idx="1"/>
          </p:nvPr>
        </p:nvSpPr>
        <p:spPr/>
        <p:txBody>
          <a:bodyPr/>
          <a:lstStyle/>
          <a:p>
            <a:r>
              <a:rPr lang="en-US" sz="2400" dirty="0"/>
              <a:t>Last thoughts on this game’s aesthetics:</a:t>
            </a:r>
          </a:p>
          <a:p>
            <a:endParaRPr lang="en-US" sz="2400" dirty="0"/>
          </a:p>
          <a:p>
            <a:r>
              <a:rPr lang="en-US" sz="2400" dirty="0"/>
              <a:t>This game is unapologetic about its desire for you to experience its difficulty and overcome its challenges yourself. Like its world and story, there is no help to be found and no tutorial to be found. You have to figure things out on your own and explore this world on your own…and when you finally overcome its challenges you are rewarded with the feeling that you did so yourself, by mastering the game. This game is EXTREMELY punishing. You will not beat it by finding some cheesy strategy. You have to get good at it. In this way, the game reminds me of a parent showing tough love. It wants you to succeed, but won’t do the work for you. </a:t>
            </a:r>
          </a:p>
        </p:txBody>
      </p:sp>
      <p:sp>
        <p:nvSpPr>
          <p:cNvPr id="4" name="Footer Placeholder 3">
            <a:extLst>
              <a:ext uri="{FF2B5EF4-FFF2-40B4-BE49-F238E27FC236}">
                <a16:creationId xmlns:a16="http://schemas.microsoft.com/office/drawing/2014/main" id="{FC980F7E-B8E0-8645-AE3F-145EC28CE6E1}"/>
              </a:ext>
            </a:extLst>
          </p:cNvPr>
          <p:cNvSpPr>
            <a:spLocks noGrp="1"/>
          </p:cNvSpPr>
          <p:nvPr>
            <p:ph type="ftr" sz="quarter" idx="10"/>
          </p:nvPr>
        </p:nvSpPr>
        <p:spPr/>
        <p:txBody>
          <a:bodyPr/>
          <a:lstStyle/>
          <a:p>
            <a:fld id="{D0357299-C40C-42AB-B0C0-2E6E0A5A7F61}" type="slidenum">
              <a:rPr lang="en-US" altLang="zh-CN" smtClean="0"/>
              <a:pPr/>
              <a:t>28</a:t>
            </a:fld>
            <a:endParaRPr lang="en-US" altLang="zh-CN"/>
          </a:p>
        </p:txBody>
      </p:sp>
    </p:spTree>
    <p:extLst>
      <p:ext uri="{BB962C8B-B14F-4D97-AF65-F5344CB8AC3E}">
        <p14:creationId xmlns:p14="http://schemas.microsoft.com/office/powerpoint/2010/main" val="267462401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MDA Framework</a:t>
            </a:r>
          </a:p>
        </p:txBody>
      </p:sp>
      <p:sp>
        <p:nvSpPr>
          <p:cNvPr id="3" name="Content Placeholder 2"/>
          <p:cNvSpPr>
            <a:spLocks noGrp="1"/>
          </p:cNvSpPr>
          <p:nvPr>
            <p:ph idx="1"/>
          </p:nvPr>
        </p:nvSpPr>
        <p:spPr/>
        <p:txBody>
          <a:bodyPr/>
          <a:lstStyle/>
          <a:p>
            <a:r>
              <a:rPr lang="en-US" dirty="0"/>
              <a:t>Popularized in a short paper by </a:t>
            </a:r>
            <a:r>
              <a:rPr lang="en-US" b="1" i="1" dirty="0"/>
              <a:t>Robin </a:t>
            </a:r>
            <a:r>
              <a:rPr lang="en-US" b="1" i="1" dirty="0" err="1"/>
              <a:t>Hunicke</a:t>
            </a:r>
            <a:r>
              <a:rPr lang="en-US" b="1" i="1" dirty="0"/>
              <a:t>, Marc LeBlanc, </a:t>
            </a:r>
            <a:r>
              <a:rPr lang="en-US" dirty="0"/>
              <a:t>and</a:t>
            </a:r>
            <a:r>
              <a:rPr lang="en-US" b="1" i="1" dirty="0"/>
              <a:t> Robert </a:t>
            </a:r>
            <a:r>
              <a:rPr lang="en-US" b="1" i="1" dirty="0" err="1"/>
              <a:t>Zubek</a:t>
            </a:r>
            <a:r>
              <a:rPr lang="en-US" dirty="0"/>
              <a:t>.</a:t>
            </a:r>
          </a:p>
          <a:p>
            <a:r>
              <a:rPr lang="en-US" dirty="0"/>
              <a:t>Aims to kick off a conversation about games that gets away from words like “</a:t>
            </a:r>
            <a:r>
              <a:rPr lang="en-US" b="1" i="1" dirty="0"/>
              <a:t>fun</a:t>
            </a:r>
            <a:r>
              <a:rPr lang="en-US" dirty="0"/>
              <a:t>” and “</a:t>
            </a:r>
            <a:r>
              <a:rPr lang="en-US" b="1" i="1" dirty="0"/>
              <a:t>gameplay</a:t>
            </a:r>
            <a:r>
              <a:rPr lang="en-US" dirty="0"/>
              <a:t>”</a:t>
            </a:r>
          </a:p>
          <a:p>
            <a:r>
              <a:rPr lang="en-US" dirty="0"/>
              <a:t>Instead replaces those words with three layers</a:t>
            </a:r>
          </a:p>
          <a:p>
            <a:pPr lvl="1"/>
            <a:r>
              <a:rPr lang="en-US" dirty="0"/>
              <a:t>Mechanics</a:t>
            </a:r>
          </a:p>
          <a:p>
            <a:pPr lvl="1"/>
            <a:r>
              <a:rPr lang="en-US" dirty="0"/>
              <a:t>Dynamics</a:t>
            </a:r>
          </a:p>
          <a:p>
            <a:pPr lvl="1"/>
            <a:r>
              <a:rPr lang="en-US" dirty="0"/>
              <a:t>Aesthetics</a:t>
            </a:r>
          </a:p>
        </p:txBody>
      </p:sp>
      <p:sp>
        <p:nvSpPr>
          <p:cNvPr id="4" name="Footer Placeholder 3"/>
          <p:cNvSpPr>
            <a:spLocks noGrp="1"/>
          </p:cNvSpPr>
          <p:nvPr>
            <p:ph type="ftr" sz="quarter" idx="10"/>
          </p:nvPr>
        </p:nvSpPr>
        <p:spPr/>
        <p:txBody>
          <a:bodyPr/>
          <a:lstStyle/>
          <a:p>
            <a:fld id="{D0357299-C40C-42AB-B0C0-2E6E0A5A7F61}" type="slidenum">
              <a:rPr lang="en-US" altLang="zh-CN" smtClean="0"/>
              <a:pPr/>
              <a:t>3</a:t>
            </a:fld>
            <a:endParaRPr lang="en-US" altLang="zh-CN"/>
          </a:p>
        </p:txBody>
      </p:sp>
    </p:spTree>
    <p:extLst>
      <p:ext uri="{BB962C8B-B14F-4D97-AF65-F5344CB8AC3E}">
        <p14:creationId xmlns:p14="http://schemas.microsoft.com/office/powerpoint/2010/main" val="9678208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MDA Framework</a:t>
            </a:r>
          </a:p>
        </p:txBody>
      </p:sp>
      <p:sp>
        <p:nvSpPr>
          <p:cNvPr id="3" name="Content Placeholder 2"/>
          <p:cNvSpPr>
            <a:spLocks noGrp="1"/>
          </p:cNvSpPr>
          <p:nvPr>
            <p:ph idx="1"/>
          </p:nvPr>
        </p:nvSpPr>
        <p:spPr/>
        <p:txBody>
          <a:bodyPr/>
          <a:lstStyle/>
          <a:p>
            <a:r>
              <a:rPr lang="en-US" sz="2800" b="1" i="1" dirty="0"/>
              <a:t>Mechanics</a:t>
            </a:r>
            <a:r>
              <a:rPr lang="en-US" sz="2800" dirty="0"/>
              <a:t> – The underlying rules of the game (code level rules).</a:t>
            </a:r>
          </a:p>
          <a:p>
            <a:endParaRPr lang="en-US" sz="2800" dirty="0"/>
          </a:p>
          <a:p>
            <a:r>
              <a:rPr lang="en-US" sz="2800" b="1" i="1" dirty="0"/>
              <a:t>Dynamics</a:t>
            </a:r>
            <a:r>
              <a:rPr lang="en-US" sz="2800" dirty="0"/>
              <a:t> – The ways in which game rules combine to create specific experiences over time.</a:t>
            </a:r>
          </a:p>
          <a:p>
            <a:pPr lvl="1"/>
            <a:r>
              <a:rPr lang="en-US" i="1" dirty="0"/>
              <a:t>*When most people say “game mechanic” they really mean mechanic along with its dynamics</a:t>
            </a:r>
          </a:p>
          <a:p>
            <a:pPr lvl="1"/>
            <a:endParaRPr lang="en-US" dirty="0"/>
          </a:p>
          <a:p>
            <a:r>
              <a:rPr lang="en-US" sz="2800" b="1" i="1" dirty="0"/>
              <a:t>Aesthetics</a:t>
            </a:r>
            <a:r>
              <a:rPr lang="en-US" sz="2800" dirty="0"/>
              <a:t> – The desirable emotional response a player has when they interact with the game</a:t>
            </a:r>
          </a:p>
        </p:txBody>
      </p:sp>
      <p:sp>
        <p:nvSpPr>
          <p:cNvPr id="4" name="Footer Placeholder 3"/>
          <p:cNvSpPr>
            <a:spLocks noGrp="1"/>
          </p:cNvSpPr>
          <p:nvPr>
            <p:ph type="ftr" sz="quarter" idx="10"/>
          </p:nvPr>
        </p:nvSpPr>
        <p:spPr/>
        <p:txBody>
          <a:bodyPr/>
          <a:lstStyle/>
          <a:p>
            <a:fld id="{D0357299-C40C-42AB-B0C0-2E6E0A5A7F61}" type="slidenum">
              <a:rPr lang="en-US" altLang="zh-CN" smtClean="0"/>
              <a:pPr/>
              <a:t>4</a:t>
            </a:fld>
            <a:endParaRPr lang="en-US" altLang="zh-CN"/>
          </a:p>
        </p:txBody>
      </p:sp>
    </p:spTree>
    <p:extLst>
      <p:ext uri="{BB962C8B-B14F-4D97-AF65-F5344CB8AC3E}">
        <p14:creationId xmlns:p14="http://schemas.microsoft.com/office/powerpoint/2010/main" val="412409980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Mechanics</a:t>
            </a:r>
          </a:p>
        </p:txBody>
      </p:sp>
      <p:sp>
        <p:nvSpPr>
          <p:cNvPr id="3" name="Content Placeholder 2"/>
          <p:cNvSpPr>
            <a:spLocks noGrp="1"/>
          </p:cNvSpPr>
          <p:nvPr>
            <p:ph idx="1"/>
          </p:nvPr>
        </p:nvSpPr>
        <p:spPr/>
        <p:txBody>
          <a:bodyPr/>
          <a:lstStyle/>
          <a:p>
            <a:r>
              <a:rPr lang="en-US" dirty="0"/>
              <a:t>The underlying rules of the game (code level rules).</a:t>
            </a:r>
          </a:p>
          <a:p>
            <a:pPr lvl="1"/>
            <a:r>
              <a:rPr lang="en-US" dirty="0"/>
              <a:t>What are the mechanics of super Mario bros. 3?</a:t>
            </a:r>
          </a:p>
        </p:txBody>
      </p:sp>
      <p:sp>
        <p:nvSpPr>
          <p:cNvPr id="4" name="Footer Placeholder 3"/>
          <p:cNvSpPr>
            <a:spLocks noGrp="1"/>
          </p:cNvSpPr>
          <p:nvPr>
            <p:ph type="ftr" sz="quarter" idx="10"/>
          </p:nvPr>
        </p:nvSpPr>
        <p:spPr/>
        <p:txBody>
          <a:bodyPr/>
          <a:lstStyle/>
          <a:p>
            <a:fld id="{D0357299-C40C-42AB-B0C0-2E6E0A5A7F61}" type="slidenum">
              <a:rPr lang="en-US" altLang="zh-CN" smtClean="0"/>
              <a:pPr/>
              <a:t>5</a:t>
            </a:fld>
            <a:endParaRPr lang="en-US" altLang="zh-CN"/>
          </a:p>
        </p:txBody>
      </p:sp>
      <p:pic>
        <p:nvPicPr>
          <p:cNvPr id="5" name="Picture 4">
            <a:extLst>
              <a:ext uri="{FF2B5EF4-FFF2-40B4-BE49-F238E27FC236}">
                <a16:creationId xmlns:a16="http://schemas.microsoft.com/office/drawing/2014/main" id="{3E03CEB6-102B-A740-8B48-6969C4954326}"/>
              </a:ext>
            </a:extLst>
          </p:cNvPr>
          <p:cNvPicPr>
            <a:picLocks noChangeAspect="1"/>
          </p:cNvPicPr>
          <p:nvPr/>
        </p:nvPicPr>
        <p:blipFill>
          <a:blip r:embed="rId2"/>
          <a:stretch>
            <a:fillRect/>
          </a:stretch>
        </p:blipFill>
        <p:spPr>
          <a:xfrm>
            <a:off x="2667000" y="2743200"/>
            <a:ext cx="3733800" cy="3267075"/>
          </a:xfrm>
          <a:prstGeom prst="rect">
            <a:avLst/>
          </a:prstGeom>
        </p:spPr>
      </p:pic>
    </p:spTree>
    <p:extLst>
      <p:ext uri="{BB962C8B-B14F-4D97-AF65-F5344CB8AC3E}">
        <p14:creationId xmlns:p14="http://schemas.microsoft.com/office/powerpoint/2010/main" val="10568133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Dynamics</a:t>
            </a:r>
          </a:p>
        </p:txBody>
      </p:sp>
      <p:sp>
        <p:nvSpPr>
          <p:cNvPr id="3" name="Content Placeholder 2"/>
          <p:cNvSpPr>
            <a:spLocks noGrp="1"/>
          </p:cNvSpPr>
          <p:nvPr>
            <p:ph idx="1"/>
          </p:nvPr>
        </p:nvSpPr>
        <p:spPr/>
        <p:txBody>
          <a:bodyPr/>
          <a:lstStyle/>
          <a:p>
            <a:r>
              <a:rPr lang="en-US" dirty="0"/>
              <a:t>The ways in which game rules combine to create specific experiences over time.</a:t>
            </a:r>
          </a:p>
          <a:p>
            <a:pPr lvl="1"/>
            <a:r>
              <a:rPr lang="en-US" dirty="0"/>
              <a:t>Mario Kart: What are the dynamics of item selection?</a:t>
            </a:r>
          </a:p>
        </p:txBody>
      </p:sp>
      <p:sp>
        <p:nvSpPr>
          <p:cNvPr id="4" name="Footer Placeholder 3"/>
          <p:cNvSpPr>
            <a:spLocks noGrp="1"/>
          </p:cNvSpPr>
          <p:nvPr>
            <p:ph type="ftr" sz="quarter" idx="10"/>
          </p:nvPr>
        </p:nvSpPr>
        <p:spPr/>
        <p:txBody>
          <a:bodyPr/>
          <a:lstStyle/>
          <a:p>
            <a:fld id="{D0357299-C40C-42AB-B0C0-2E6E0A5A7F61}" type="slidenum">
              <a:rPr lang="en-US" altLang="zh-CN" smtClean="0"/>
              <a:pPr/>
              <a:t>6</a:t>
            </a:fld>
            <a:endParaRPr lang="en-US" altLang="zh-CN"/>
          </a:p>
        </p:txBody>
      </p:sp>
      <p:pic>
        <p:nvPicPr>
          <p:cNvPr id="5" name="Picture 4">
            <a:extLst>
              <a:ext uri="{FF2B5EF4-FFF2-40B4-BE49-F238E27FC236}">
                <a16:creationId xmlns:a16="http://schemas.microsoft.com/office/drawing/2014/main" id="{86699B32-9040-3446-B268-A66B66CAC345}"/>
              </a:ext>
            </a:extLst>
          </p:cNvPr>
          <p:cNvPicPr>
            <a:picLocks noChangeAspect="1"/>
          </p:cNvPicPr>
          <p:nvPr/>
        </p:nvPicPr>
        <p:blipFill>
          <a:blip r:embed="rId2"/>
          <a:stretch>
            <a:fillRect/>
          </a:stretch>
        </p:blipFill>
        <p:spPr>
          <a:xfrm>
            <a:off x="2971800" y="2743200"/>
            <a:ext cx="5664200" cy="3186113"/>
          </a:xfrm>
          <a:prstGeom prst="rect">
            <a:avLst/>
          </a:prstGeom>
        </p:spPr>
      </p:pic>
    </p:spTree>
    <p:extLst>
      <p:ext uri="{BB962C8B-B14F-4D97-AF65-F5344CB8AC3E}">
        <p14:creationId xmlns:p14="http://schemas.microsoft.com/office/powerpoint/2010/main" val="43434379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Aesthetics</a:t>
            </a:r>
          </a:p>
        </p:txBody>
      </p:sp>
      <p:sp>
        <p:nvSpPr>
          <p:cNvPr id="3" name="Content Placeholder 2"/>
          <p:cNvSpPr>
            <a:spLocks noGrp="1"/>
          </p:cNvSpPr>
          <p:nvPr>
            <p:ph idx="1"/>
          </p:nvPr>
        </p:nvSpPr>
        <p:spPr/>
        <p:txBody>
          <a:bodyPr/>
          <a:lstStyle/>
          <a:p>
            <a:r>
              <a:rPr lang="en-US" dirty="0"/>
              <a:t>The desirable emotional response a player has when they interact with the game</a:t>
            </a:r>
          </a:p>
          <a:p>
            <a:endParaRPr lang="en-US" dirty="0"/>
          </a:p>
          <a:p>
            <a:r>
              <a:rPr lang="en-US" dirty="0"/>
              <a:t>The paper lists 8 (non-exhaustive) aesthetics that game often have.</a:t>
            </a:r>
          </a:p>
          <a:p>
            <a:pPr lvl="1"/>
            <a:r>
              <a:rPr lang="en-US" dirty="0"/>
              <a:t>They are on the following slides (with examples)</a:t>
            </a:r>
          </a:p>
          <a:p>
            <a:pPr lvl="1"/>
            <a:r>
              <a:rPr lang="en-US" b="1" i="1" dirty="0"/>
              <a:t>*Note: Many games invoke multiple aesthetics</a:t>
            </a:r>
          </a:p>
        </p:txBody>
      </p:sp>
      <p:sp>
        <p:nvSpPr>
          <p:cNvPr id="4" name="Footer Placeholder 3"/>
          <p:cNvSpPr>
            <a:spLocks noGrp="1"/>
          </p:cNvSpPr>
          <p:nvPr>
            <p:ph type="ftr" sz="quarter" idx="10"/>
          </p:nvPr>
        </p:nvSpPr>
        <p:spPr/>
        <p:txBody>
          <a:bodyPr/>
          <a:lstStyle/>
          <a:p>
            <a:fld id="{D0357299-C40C-42AB-B0C0-2E6E0A5A7F61}" type="slidenum">
              <a:rPr lang="en-US" altLang="zh-CN" smtClean="0"/>
              <a:pPr/>
              <a:t>7</a:t>
            </a:fld>
            <a:endParaRPr lang="en-US" altLang="zh-CN"/>
          </a:p>
        </p:txBody>
      </p:sp>
    </p:spTree>
    <p:extLst>
      <p:ext uri="{BB962C8B-B14F-4D97-AF65-F5344CB8AC3E}">
        <p14:creationId xmlns:p14="http://schemas.microsoft.com/office/powerpoint/2010/main" val="5638924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Aesthetics</a:t>
            </a:r>
          </a:p>
        </p:txBody>
      </p:sp>
      <p:sp>
        <p:nvSpPr>
          <p:cNvPr id="3" name="Content Placeholder 2"/>
          <p:cNvSpPr>
            <a:spLocks noGrp="1"/>
          </p:cNvSpPr>
          <p:nvPr>
            <p:ph idx="1"/>
          </p:nvPr>
        </p:nvSpPr>
        <p:spPr/>
        <p:txBody>
          <a:bodyPr/>
          <a:lstStyle/>
          <a:p>
            <a:r>
              <a:rPr lang="en-US" dirty="0"/>
              <a:t>Aesthetic 1 – </a:t>
            </a:r>
            <a:r>
              <a:rPr lang="en-US" b="1" i="1" dirty="0"/>
              <a:t>Sensation</a:t>
            </a:r>
            <a:r>
              <a:rPr lang="en-US" dirty="0"/>
              <a:t>: Game as sense pleasure</a:t>
            </a:r>
          </a:p>
        </p:txBody>
      </p:sp>
      <p:sp>
        <p:nvSpPr>
          <p:cNvPr id="4" name="Footer Placeholder 3"/>
          <p:cNvSpPr>
            <a:spLocks noGrp="1"/>
          </p:cNvSpPr>
          <p:nvPr>
            <p:ph type="ftr" sz="quarter" idx="10"/>
          </p:nvPr>
        </p:nvSpPr>
        <p:spPr/>
        <p:txBody>
          <a:bodyPr/>
          <a:lstStyle/>
          <a:p>
            <a:fld id="{D0357299-C40C-42AB-B0C0-2E6E0A5A7F61}" type="slidenum">
              <a:rPr lang="en-US" altLang="zh-CN" smtClean="0"/>
              <a:pPr/>
              <a:t>8</a:t>
            </a:fld>
            <a:endParaRPr lang="en-US" altLang="zh-CN"/>
          </a:p>
        </p:txBody>
      </p:sp>
      <p:pic>
        <p:nvPicPr>
          <p:cNvPr id="5" name="Picture 4">
            <a:extLst>
              <a:ext uri="{FF2B5EF4-FFF2-40B4-BE49-F238E27FC236}">
                <a16:creationId xmlns:a16="http://schemas.microsoft.com/office/drawing/2014/main" id="{CEF9B9D7-8887-7E4E-8358-8E9CE2866D58}"/>
              </a:ext>
            </a:extLst>
          </p:cNvPr>
          <p:cNvPicPr>
            <a:picLocks noChangeAspect="1"/>
          </p:cNvPicPr>
          <p:nvPr/>
        </p:nvPicPr>
        <p:blipFill>
          <a:blip r:embed="rId2"/>
          <a:stretch>
            <a:fillRect/>
          </a:stretch>
        </p:blipFill>
        <p:spPr>
          <a:xfrm>
            <a:off x="1247775" y="2133600"/>
            <a:ext cx="6877050" cy="3885157"/>
          </a:xfrm>
          <a:prstGeom prst="rect">
            <a:avLst/>
          </a:prstGeom>
        </p:spPr>
      </p:pic>
    </p:spTree>
    <p:extLst>
      <p:ext uri="{BB962C8B-B14F-4D97-AF65-F5344CB8AC3E}">
        <p14:creationId xmlns:p14="http://schemas.microsoft.com/office/powerpoint/2010/main" val="8851088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Aesthetics</a:t>
            </a:r>
          </a:p>
        </p:txBody>
      </p:sp>
      <p:sp>
        <p:nvSpPr>
          <p:cNvPr id="3" name="Content Placeholder 2"/>
          <p:cNvSpPr>
            <a:spLocks noGrp="1"/>
          </p:cNvSpPr>
          <p:nvPr>
            <p:ph idx="1"/>
          </p:nvPr>
        </p:nvSpPr>
        <p:spPr/>
        <p:txBody>
          <a:bodyPr/>
          <a:lstStyle/>
          <a:p>
            <a:r>
              <a:rPr lang="en-US" dirty="0"/>
              <a:t>Aesthetic 2 – </a:t>
            </a:r>
            <a:r>
              <a:rPr lang="en-US" b="1" i="1" dirty="0"/>
              <a:t>Fantasy</a:t>
            </a:r>
            <a:r>
              <a:rPr lang="en-US" dirty="0"/>
              <a:t>: playing make-believe</a:t>
            </a:r>
          </a:p>
        </p:txBody>
      </p:sp>
      <p:sp>
        <p:nvSpPr>
          <p:cNvPr id="4" name="Footer Placeholder 3"/>
          <p:cNvSpPr>
            <a:spLocks noGrp="1"/>
          </p:cNvSpPr>
          <p:nvPr>
            <p:ph type="ftr" sz="quarter" idx="10"/>
          </p:nvPr>
        </p:nvSpPr>
        <p:spPr/>
        <p:txBody>
          <a:bodyPr/>
          <a:lstStyle/>
          <a:p>
            <a:fld id="{D0357299-C40C-42AB-B0C0-2E6E0A5A7F61}" type="slidenum">
              <a:rPr lang="en-US" altLang="zh-CN" smtClean="0"/>
              <a:pPr/>
              <a:t>9</a:t>
            </a:fld>
            <a:endParaRPr lang="en-US" altLang="zh-CN"/>
          </a:p>
        </p:txBody>
      </p:sp>
      <p:pic>
        <p:nvPicPr>
          <p:cNvPr id="7" name="Picture 6">
            <a:extLst>
              <a:ext uri="{FF2B5EF4-FFF2-40B4-BE49-F238E27FC236}">
                <a16:creationId xmlns:a16="http://schemas.microsoft.com/office/drawing/2014/main" id="{908AA565-8F2A-9F45-9FFE-B457FAD9F8D2}"/>
              </a:ext>
            </a:extLst>
          </p:cNvPr>
          <p:cNvPicPr>
            <a:picLocks noChangeAspect="1"/>
          </p:cNvPicPr>
          <p:nvPr/>
        </p:nvPicPr>
        <p:blipFill>
          <a:blip r:embed="rId2"/>
          <a:stretch>
            <a:fillRect/>
          </a:stretch>
        </p:blipFill>
        <p:spPr>
          <a:xfrm>
            <a:off x="4083465" y="2073111"/>
            <a:ext cx="4984335" cy="2803689"/>
          </a:xfrm>
          <a:prstGeom prst="rect">
            <a:avLst/>
          </a:prstGeom>
        </p:spPr>
      </p:pic>
      <p:pic>
        <p:nvPicPr>
          <p:cNvPr id="6" name="Picture 5">
            <a:extLst>
              <a:ext uri="{FF2B5EF4-FFF2-40B4-BE49-F238E27FC236}">
                <a16:creationId xmlns:a16="http://schemas.microsoft.com/office/drawing/2014/main" id="{B63414DF-4CC7-5F45-B93E-2D6B647300D6}"/>
              </a:ext>
            </a:extLst>
          </p:cNvPr>
          <p:cNvPicPr>
            <a:picLocks noChangeAspect="1"/>
          </p:cNvPicPr>
          <p:nvPr/>
        </p:nvPicPr>
        <p:blipFill>
          <a:blip r:embed="rId3"/>
          <a:stretch>
            <a:fillRect/>
          </a:stretch>
        </p:blipFill>
        <p:spPr>
          <a:xfrm>
            <a:off x="104775" y="2438400"/>
            <a:ext cx="4787900" cy="3590925"/>
          </a:xfrm>
          <a:prstGeom prst="rect">
            <a:avLst/>
          </a:prstGeom>
        </p:spPr>
      </p:pic>
    </p:spTree>
    <p:extLst>
      <p:ext uri="{BB962C8B-B14F-4D97-AF65-F5344CB8AC3E}">
        <p14:creationId xmlns:p14="http://schemas.microsoft.com/office/powerpoint/2010/main" val="2589296926"/>
      </p:ext>
    </p:extLst>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Blank Presentation">
      <a:majorFont>
        <a:latin typeface="Arial"/>
        <a:ea typeface="ＭＳ Ｐゴシック"/>
        <a:cs typeface="ＭＳ Ｐゴシック"/>
      </a:majorFont>
      <a:minorFont>
        <a:latin typeface="Arial"/>
        <a:ea typeface="ＭＳ Ｐゴシック"/>
        <a:cs typeface="ＭＳ Ｐゴシック"/>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6" charset="0"/>
            <a:ea typeface="ＭＳ Ｐゴシック" pitchFamily="-106" charset="-128"/>
            <a:cs typeface="ＭＳ Ｐゴシック" pitchFamily="-106" charset="-128"/>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en-US" sz="2400" b="0" i="0" u="none" strike="noStrike" cap="none" normalizeH="0" baseline="0">
            <a:ln>
              <a:noFill/>
            </a:ln>
            <a:solidFill>
              <a:schemeClr val="tx1"/>
            </a:solidFill>
            <a:effectLst/>
            <a:latin typeface="Arial" pitchFamily="-106" charset="0"/>
            <a:ea typeface="ＭＳ Ｐゴシック" pitchFamily="-106" charset="-128"/>
            <a:cs typeface="ＭＳ Ｐゴシック" pitchFamily="-106" charset="-128"/>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7368</TotalTime>
  <Words>997</Words>
  <Application>Microsoft Macintosh PowerPoint</Application>
  <PresentationFormat>On-screen Show (4:3)</PresentationFormat>
  <Paragraphs>139</Paragraphs>
  <Slides>28</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28</vt:i4>
      </vt:variant>
    </vt:vector>
  </HeadingPairs>
  <TitlesOfParts>
    <vt:vector size="32" baseType="lpstr">
      <vt:lpstr>ＭＳ Ｐゴシック</vt:lpstr>
      <vt:lpstr>Arial</vt:lpstr>
      <vt:lpstr>Calibri</vt:lpstr>
      <vt:lpstr>Blank Presentation</vt:lpstr>
      <vt:lpstr>MDA</vt:lpstr>
      <vt:lpstr>Topics</vt:lpstr>
      <vt:lpstr>MDA Framework</vt:lpstr>
      <vt:lpstr>MDA Framework</vt:lpstr>
      <vt:lpstr>Mechanics</vt:lpstr>
      <vt:lpstr>Dynamics</vt:lpstr>
      <vt:lpstr>Aesthetics</vt:lpstr>
      <vt:lpstr>Aesthetics</vt:lpstr>
      <vt:lpstr>Aesthetics</vt:lpstr>
      <vt:lpstr>Aesthetics</vt:lpstr>
      <vt:lpstr>Aesthetics</vt:lpstr>
      <vt:lpstr>Aesthetics</vt:lpstr>
      <vt:lpstr>Aesthetics</vt:lpstr>
      <vt:lpstr>Aesthetics</vt:lpstr>
      <vt:lpstr>Aesthetics</vt:lpstr>
      <vt:lpstr>Designers vs. Players</vt:lpstr>
      <vt:lpstr>Full Example: Monopoly</vt:lpstr>
      <vt:lpstr>Monopoly: Mechanics</vt:lpstr>
      <vt:lpstr>Monopoly: Dynamics</vt:lpstr>
      <vt:lpstr>Monopoly: Dynamics</vt:lpstr>
      <vt:lpstr>Monopoly: Dynamics</vt:lpstr>
      <vt:lpstr>Monopoly: Aesthetics</vt:lpstr>
      <vt:lpstr>Last Example: Dark Souls 1</vt:lpstr>
      <vt:lpstr>Dark Souls: Mechanics</vt:lpstr>
      <vt:lpstr>Dark Souls: Dynamics</vt:lpstr>
      <vt:lpstr>Dark Souls: Dynamics</vt:lpstr>
      <vt:lpstr>Dark Souls: Aesthetics</vt:lpstr>
      <vt:lpstr>Dark Souls: Aesthetics</vt:lpstr>
    </vt:vector>
  </TitlesOfParts>
  <Company>North Carolina State University</Company>
  <LinksUpToDate>false</LinksUpToDate>
  <SharedDoc>false</SharedDoc>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Jiang Zheng</dc:creator>
  <cp:lastModifiedBy>Microsoft Office User</cp:lastModifiedBy>
  <cp:revision>959</cp:revision>
  <cp:lastPrinted>2014-01-29T00:37:43Z</cp:lastPrinted>
  <dcterms:created xsi:type="dcterms:W3CDTF">2010-02-08T00:29:22Z</dcterms:created>
  <dcterms:modified xsi:type="dcterms:W3CDTF">2020-09-15T14:24:08Z</dcterms:modified>
</cp:coreProperties>
</file>

<file path=docProps/thumbnail.jpeg>
</file>